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2.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77" r:id="rId2"/>
    <p:sldId id="396" r:id="rId3"/>
    <p:sldId id="378" r:id="rId4"/>
    <p:sldId id="432" r:id="rId5"/>
    <p:sldId id="379" r:id="rId6"/>
    <p:sldId id="418" r:id="rId7"/>
    <p:sldId id="410" r:id="rId8"/>
    <p:sldId id="430" r:id="rId9"/>
    <p:sldId id="426" r:id="rId10"/>
    <p:sldId id="425" r:id="rId11"/>
    <p:sldId id="417" r:id="rId12"/>
    <p:sldId id="437" r:id="rId13"/>
    <p:sldId id="434" r:id="rId14"/>
    <p:sldId id="424" r:id="rId15"/>
    <p:sldId id="427" r:id="rId16"/>
    <p:sldId id="289" r:id="rId17"/>
    <p:sldId id="287" r:id="rId18"/>
    <p:sldId id="284" r:id="rId19"/>
    <p:sldId id="390" r:id="rId20"/>
    <p:sldId id="391" r:id="rId21"/>
    <p:sldId id="392" r:id="rId22"/>
    <p:sldId id="439" r:id="rId23"/>
    <p:sldId id="385" r:id="rId24"/>
    <p:sldId id="305" r:id="rId25"/>
    <p:sldId id="308" r:id="rId26"/>
    <p:sldId id="386" r:id="rId27"/>
    <p:sldId id="438" r:id="rId28"/>
    <p:sldId id="387" r:id="rId29"/>
    <p:sldId id="393" r:id="rId30"/>
    <p:sldId id="395" r:id="rId31"/>
    <p:sldId id="394" r:id="rId32"/>
    <p:sldId id="283" r:id="rId33"/>
    <p:sldId id="280" r:id="rId34"/>
    <p:sldId id="281" r:id="rId35"/>
    <p:sldId id="277" r:id="rId36"/>
    <p:sldId id="276" r:id="rId37"/>
    <p:sldId id="279" r:id="rId38"/>
    <p:sldId id="275" r:id="rId39"/>
    <p:sldId id="278" r:id="rId40"/>
    <p:sldId id="290" r:id="rId41"/>
    <p:sldId id="291" r:id="rId42"/>
    <p:sldId id="436" r:id="rId43"/>
    <p:sldId id="43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95D22B-8539-4848-A944-18748A23D757}">
          <p14:sldIdLst>
            <p14:sldId id="377"/>
            <p14:sldId id="396"/>
            <p14:sldId id="378"/>
            <p14:sldId id="432"/>
            <p14:sldId id="379"/>
            <p14:sldId id="418"/>
            <p14:sldId id="410"/>
            <p14:sldId id="430"/>
            <p14:sldId id="426"/>
            <p14:sldId id="425"/>
            <p14:sldId id="417"/>
            <p14:sldId id="437"/>
            <p14:sldId id="434"/>
            <p14:sldId id="424"/>
            <p14:sldId id="427"/>
            <p14:sldId id="289"/>
            <p14:sldId id="287"/>
          </p14:sldIdLst>
        </p14:section>
        <p14:section name="Backup Slide" id="{FA9938F2-65E1-439E-9009-76844170EE31}">
          <p14:sldIdLst>
            <p14:sldId id="284"/>
            <p14:sldId id="390"/>
            <p14:sldId id="391"/>
            <p14:sldId id="392"/>
            <p14:sldId id="439"/>
            <p14:sldId id="385"/>
            <p14:sldId id="305"/>
            <p14:sldId id="308"/>
            <p14:sldId id="386"/>
            <p14:sldId id="438"/>
            <p14:sldId id="387"/>
            <p14:sldId id="393"/>
            <p14:sldId id="395"/>
            <p14:sldId id="394"/>
            <p14:sldId id="283"/>
            <p14:sldId id="280"/>
            <p14:sldId id="281"/>
            <p14:sldId id="277"/>
            <p14:sldId id="276"/>
            <p14:sldId id="279"/>
            <p14:sldId id="275"/>
            <p14:sldId id="278"/>
            <p14:sldId id="290"/>
            <p14:sldId id="291"/>
            <p14:sldId id="436"/>
            <p14:sldId id="43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othy Yu" initials="TY" lastIdx="44" clrIdx="0">
    <p:extLst>
      <p:ext uri="{19B8F6BF-5375-455C-9EA6-DF929625EA0E}">
        <p15:presenceInfo xmlns:p15="http://schemas.microsoft.com/office/powerpoint/2012/main" userId="bfe2bd76f3e502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6" autoAdjust="0"/>
    <p:restoredTop sz="70267" autoAdjust="0"/>
  </p:normalViewPr>
  <p:slideViewPr>
    <p:cSldViewPr snapToGrid="0">
      <p:cViewPr>
        <p:scale>
          <a:sx n="100" d="100"/>
          <a:sy n="100" d="100"/>
        </p:scale>
        <p:origin x="936" y="-684"/>
      </p:cViewPr>
      <p:guideLst/>
    </p:cSldViewPr>
  </p:slideViewPr>
  <p:notesTextViewPr>
    <p:cViewPr>
      <p:scale>
        <a:sx n="125" d="100"/>
        <a:sy n="125" d="100"/>
      </p:scale>
      <p:origin x="0" y="0"/>
    </p:cViewPr>
  </p:notesTextViewPr>
  <p:sorterViewPr>
    <p:cViewPr>
      <p:scale>
        <a:sx n="100" d="100"/>
        <a:sy n="100" d="100"/>
      </p:scale>
      <p:origin x="0" y="-20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03T19:46:51.638" idx="41">
    <p:pos x="146" y="146"/>
    <p:text>Need to make sure I know what the Literature says about these. In the trend slide attached below, add in what Literature found, then compare it to what we found! add a few t-test figures as well</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4-04T20:30:21.117" idx="42">
    <p:pos x="10" y="10"/>
    <p:text>still need ones for:</p:text>
    <p:extLst>
      <p:ext uri="{C676402C-5697-4E1C-873F-D02D1690AC5C}">
        <p15:threadingInfo xmlns:p15="http://schemas.microsoft.com/office/powerpoint/2012/main" timeZoneBias="420"/>
      </p:ext>
    </p:extLst>
  </p:cm>
  <p:cm authorId="1" dt="2020-04-04T20:31:10.672" idx="43">
    <p:pos x="10" y="146"/>
    <p:text>axial/lateral resolution of OCT, beam diameter etc</p:text>
    <p:extLst>
      <p:ext uri="{C676402C-5697-4E1C-873F-D02D1690AC5C}">
        <p15:threadingInfo xmlns:p15="http://schemas.microsoft.com/office/powerpoint/2012/main" timeZoneBias="420">
          <p15:parentCm authorId="1" idx="42"/>
        </p15:threadingInfo>
      </p:ext>
    </p:extLst>
  </p:cm>
  <p:cm authorId="1" dt="2020-04-04T20:31:24.064" idx="44">
    <p:pos x="10" y="282"/>
    <p:text>math of ML such as 2D conv equation etc...</p:text>
    <p:extLst>
      <p:ext uri="{C676402C-5697-4E1C-873F-D02D1690AC5C}">
        <p15:threadingInfo xmlns:p15="http://schemas.microsoft.com/office/powerpoint/2012/main" timeZoneBias="420">
          <p15:parentCm authorId="1" idx="4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10EF2-98A6-4A32-855D-851CC37CEB6D}" type="datetimeFigureOut">
              <a:rPr lang="en-CA" smtClean="0"/>
              <a:t>2021-03-22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9D082-1431-42F3-9026-91F88CC20E56}" type="slidenum">
              <a:rPr lang="en-CA" smtClean="0"/>
              <a:t>‹#›</a:t>
            </a:fld>
            <a:endParaRPr lang="en-CA"/>
          </a:p>
        </p:txBody>
      </p:sp>
    </p:spTree>
    <p:extLst>
      <p:ext uri="{BB962C8B-B14F-4D97-AF65-F5344CB8AC3E}">
        <p14:creationId xmlns:p14="http://schemas.microsoft.com/office/powerpoint/2010/main" val="2499192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(Thank you, Professor Sarunic, for the introduction).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Good afternoon everyone, thank you for attending my defense, I’m glad to be able to see you all again. My name is Cyrus WaChong, and m</a:t>
            </a:r>
            <a:r>
              <a:rPr lang="en-US" baseline="0" dirty="0"/>
              <a:t>y presentation is on the application of Optical Coherence Tomography (or OCT) for the prediction of progression of Diabetic Retinopathy severity using machine learning as </a:t>
            </a:r>
            <a:r>
              <a:rPr lang="en-CA" sz="1200" dirty="0">
                <a:effectLst/>
                <a:latin typeface="Calibri" panose="020F0502020204030204" pitchFamily="34" charset="0"/>
                <a:ea typeface="Calibri" panose="020F0502020204030204" pitchFamily="34" charset="0"/>
                <a:cs typeface="Times New Roman" panose="02020603050405020304" pitchFamily="18" charset="0"/>
              </a:rPr>
              <a:t>Professor</a:t>
            </a:r>
            <a:r>
              <a:rPr lang="en-US" baseline="0" dirty="0"/>
              <a:t> Sarunic mentioned.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F2D4D-EDDD-4F46-BA4D-D026B462C96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3802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Once structural OCT images were provided, they were tested in place of the segmentations in the third channel.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These structural images could provide more information to the network, including structural changes caused by DR, which may help the network detect features related to DR progression.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1571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342900" marR="0" lvl="0" indent="-342900">
              <a:lnSpc>
                <a:spcPct val="115000"/>
              </a:lnSpc>
              <a:spcBef>
                <a:spcPts val="0"/>
              </a:spcBef>
              <a:spcAft>
                <a:spcPts val="0"/>
              </a:spcAft>
              <a:buFont typeface="Symbol" panose="05050102010706020507" pitchFamily="18" charset="2"/>
              <a:buChar char=""/>
            </a:pPr>
            <a:r>
              <a:rPr lang="en-CA" sz="2200" dirty="0">
                <a:effectLst/>
                <a:latin typeface="Calibri" panose="020F0502020204030204" pitchFamily="34" charset="0"/>
                <a:ea typeface="Calibri" panose="020F0502020204030204" pitchFamily="34" charset="0"/>
                <a:cs typeface="Times New Roman" panose="02020603050405020304" pitchFamily="18" charset="0"/>
              </a:rPr>
              <a:t>Three main methods were tested for their effects on overall performance. </a:t>
            </a:r>
          </a:p>
          <a:p>
            <a:pPr marL="342900" marR="0" lvl="0" indent="-342900">
              <a:lnSpc>
                <a:spcPct val="115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CA" sz="2200" dirty="0">
                <a:effectLst/>
                <a:latin typeface="Calibri" panose="020F0502020204030204" pitchFamily="34" charset="0"/>
                <a:ea typeface="Calibri" panose="020F0502020204030204" pitchFamily="34" charset="0"/>
                <a:cs typeface="Times New Roman" panose="02020603050405020304" pitchFamily="18" charset="0"/>
              </a:rPr>
              <a:t>Down-sampling was our first attempt to tackle the issue of an imbalanced dataset. The larger class, in this case the class containing images that did not convert, was down sampled to match the size of the class of images that did convert. </a:t>
            </a:r>
          </a:p>
          <a:p>
            <a:pPr marL="342900" marR="0" lvl="0" indent="-342900">
              <a:lnSpc>
                <a:spcPct val="115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CA" sz="2200" dirty="0">
                <a:effectLst/>
                <a:latin typeface="Calibri" panose="020F0502020204030204" pitchFamily="34" charset="0"/>
                <a:ea typeface="Calibri" panose="020F0502020204030204" pitchFamily="34" charset="0"/>
                <a:cs typeface="Times New Roman" panose="02020603050405020304" pitchFamily="18" charset="0"/>
              </a:rPr>
              <a:t>Our second attempt to minimize the effects of an imbalanced dataset was to implement data augmentation, which up samples the smaller dataset by applying transformations, such as rotations, reflections, and contrast scaling. </a:t>
            </a:r>
          </a:p>
          <a:p>
            <a:pPr marL="342900" marR="0" lvl="0" indent="-342900">
              <a:lnSpc>
                <a:spcPct val="115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CA" sz="2200" dirty="0">
                <a:effectLst/>
                <a:latin typeface="Calibri" panose="020F0502020204030204" pitchFamily="34" charset="0"/>
                <a:ea typeface="Calibri" panose="020F0502020204030204" pitchFamily="34" charset="0"/>
                <a:cs typeface="Times New Roman" panose="02020603050405020304" pitchFamily="18" charset="0"/>
              </a:rPr>
              <a:t>The third method was used to provide a better starting point for the neural network. Transfer learning involves initializing the network weights with the weights of a network that has been previously trained for a different classification problem.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1000"/>
              </a:spcAft>
              <a:buFont typeface="Courier New" panose="02070309020205020404" pitchFamily="49" charset="0"/>
              <a:buChar char="o"/>
            </a:pPr>
            <a:r>
              <a:rPr lang="en-CA" sz="2200" dirty="0">
                <a:effectLst/>
                <a:latin typeface="Calibri" panose="020F0502020204030204" pitchFamily="34" charset="0"/>
                <a:ea typeface="Calibri" panose="020F0502020204030204" pitchFamily="34" charset="0"/>
                <a:cs typeface="Times New Roman" panose="02020603050405020304" pitchFamily="18" charset="0"/>
              </a:rPr>
              <a:t>We tested with both ImageNet weights, and with weights of a network used for DR classification.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6964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342900" marR="0" lvl="0" indent="-342900">
              <a:lnSpc>
                <a:spcPct val="115000"/>
              </a:lnSpc>
              <a:spcBef>
                <a:spcPts val="0"/>
              </a:spcBef>
              <a:spcAft>
                <a:spcPts val="0"/>
              </a:spcAft>
              <a:buFont typeface="Symbol" panose="05050102010706020507" pitchFamily="18" charset="2"/>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For the image-based approach for prediction of DR progression, a convolutional neural network will be used</a:t>
            </a:r>
          </a:p>
          <a:p>
            <a:pPr marL="342900" marR="0" lvl="0" indent="-342900">
              <a:lnSpc>
                <a:spcPct val="115000"/>
              </a:lnSpc>
              <a:spcBef>
                <a:spcPts val="0"/>
              </a:spcBef>
              <a:spcAft>
                <a:spcPts val="0"/>
              </a:spcAft>
              <a:buFont typeface="Symbol" panose="05050102010706020507" pitchFamily="18" charset="2"/>
              <a:buChar char=""/>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2200" dirty="0">
                <a:effectLst/>
                <a:latin typeface="Calibri" panose="020F0502020204030204" pitchFamily="34" charset="0"/>
                <a:ea typeface="Calibri" panose="020F0502020204030204" pitchFamily="34" charset="0"/>
                <a:cs typeface="Times New Roman" panose="02020603050405020304" pitchFamily="18" charset="0"/>
              </a:rPr>
              <a:t>CNN’s use kernels, which are sliding windows with trainable coefficients, to detect features in images, in this case features related to DR progression in OCTA en face images.</a:t>
            </a:r>
          </a:p>
          <a:p>
            <a:pPr marL="800100" marR="0" lvl="1" indent="-342900">
              <a:lnSpc>
                <a:spcPct val="115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Each kernel is responsible for detecting a certain feature, and this kernel will slide across the image detecting whether the feature is present in its current position</a:t>
            </a:r>
          </a:p>
          <a:p>
            <a:pPr marL="800100" marR="0" lvl="1" indent="-342900">
              <a:lnSpc>
                <a:spcPct val="115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2-D convolutions are performed using matrix multiplication between the input and the kernels. </a:t>
            </a:r>
          </a:p>
          <a:p>
            <a:pPr marL="457200" marR="0" lvl="1" indent="0">
              <a:lnSpc>
                <a:spcPct val="115000"/>
              </a:lnSpc>
              <a:spcBef>
                <a:spcPts val="0"/>
              </a:spcBef>
              <a:spcAft>
                <a:spcPts val="0"/>
              </a:spcAft>
              <a:buFont typeface="Symbol" panose="05050102010706020507" pitchFamily="18" charset="2"/>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1131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the image based approach, a ResNet50 model was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(note) ResNet was used because it is lighter weight, has quicker computation times, and works with large amounts of data since it does not suffer from the vanishing gradient problem (less worries of getting stuck with a zero gradient during back propagation)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blue box outlines the portion of the network architecture with learning transferred from ImageNet and DR classification networks.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section acts as the feature extraction portion of the architecture by freezing the weights of most of the ResNet50 architecture, only setting five convolutional layers in the latter blocks of the architecture to be trainable.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red box outlines the classification portion of the architecture that takes the outputs of the pretrained, fine-tuned neural network and performs classification.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attached neural network used for classification is based on 2 hidden layers with batch normalization and dropout.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all tests, the </a:t>
            </a:r>
            <a:r>
              <a:rPr lang="en-US" dirty="0" err="1"/>
              <a:t>adam</a:t>
            </a:r>
            <a:r>
              <a:rPr lang="en-US" dirty="0"/>
              <a:t> optimizer was used.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3427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marR="0" lvl="0" indent="-342900">
              <a:lnSpc>
                <a:spcPct val="115000"/>
              </a:lnSpc>
              <a:spcBef>
                <a:spcPts val="0"/>
              </a:spcBef>
              <a:spcAft>
                <a:spcPts val="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table on the right displays the results from each test. Nearly every network overfit to the larger class, similar to what was found with the feature-based approach</a:t>
            </a:r>
          </a:p>
          <a:p>
            <a:pPr marL="342900" marR="0" lvl="0" indent="-342900">
              <a:lnSpc>
                <a:spcPct val="115000"/>
              </a:lnSpc>
              <a:spcBef>
                <a:spcPts val="0"/>
              </a:spcBef>
              <a:spcAft>
                <a:spcPts val="0"/>
              </a:spcAft>
              <a:buFont typeface="Symbol" panose="05050102010706020507" pitchFamily="18" charset="2"/>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 The only tests that did not entirely overfit were the tests that combatted overfitting by balancing the datasets. </a:t>
            </a:r>
          </a:p>
          <a:p>
            <a:pPr marL="800100" marR="0" lvl="1" indent="-342900">
              <a:lnSpc>
                <a:spcPct val="115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network with the best performance used </a:t>
            </a:r>
            <a:r>
              <a:rPr lang="en-CA" sz="1800" i="1" dirty="0">
                <a:effectLst/>
                <a:latin typeface="Calibri" panose="020F0502020204030204" pitchFamily="34" charset="0"/>
                <a:ea typeface="Calibri" panose="020F0502020204030204" pitchFamily="34" charset="0"/>
                <a:cs typeface="Times New Roman" panose="02020603050405020304" pitchFamily="18" charset="0"/>
              </a:rPr>
              <a:t>the MIP of segmentations as the third channel,</a:t>
            </a:r>
            <a:r>
              <a:rPr lang="en-CA" sz="1800" dirty="0">
                <a:effectLst/>
                <a:latin typeface="Calibri" panose="020F0502020204030204" pitchFamily="34" charset="0"/>
                <a:ea typeface="Calibri" panose="020F0502020204030204" pitchFamily="34" charset="0"/>
                <a:cs typeface="Times New Roman" panose="02020603050405020304" pitchFamily="18" charset="0"/>
              </a:rPr>
              <a:t> data augmentation, and initialized with ImageNet weights.</a:t>
            </a:r>
          </a:p>
          <a:p>
            <a:pPr marL="342900" marR="0" lvl="0" indent="-342900">
              <a:lnSpc>
                <a:spcPct val="115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reason why the results were not ideal was because while 237 images is not a small dataset, only 13.5% of eyes converted, and all the methods that we employed to combat this imbalance were not successful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0790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a:t>The Image-based approach proved to be superior to the feature-based approach for the prediction of DR progression.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Due to the smaller size of the dataset, utilizing pre-trained weights for feature extraction and data augmentation allowed the image-based network to outperform the parameter-based network by not entirely overfitting to the larger class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parameter-based and image-based methods both exceeded the goal of predicting the progression of DR with an accuracy greater than 75%, but this is largely due to the imbalance of the dataset, specifically the validation set.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Image based methods produced specificity values similar to those found in Literature, but  sensitivity values were much lower for our tests. The group that trained a neural network for prediction of DR progression used a dataset of over 4000 images. </a:t>
            </a:r>
          </a:p>
          <a:p>
            <a:pPr marL="0" indent="0">
              <a:buFont typeface="Arial" panose="020B0604020202020204" pitchFamily="34" charset="0"/>
              <a:buNone/>
            </a:pPr>
            <a:r>
              <a:rPr lang="en-US" b="1" dirty="0"/>
              <a:t>(note) 683 eyes, 4781 </a:t>
            </a:r>
            <a:r>
              <a:rPr lang="en-US" b="1" dirty="0" err="1"/>
              <a:t>Colour</a:t>
            </a:r>
            <a:r>
              <a:rPr lang="en-US" b="1" dirty="0"/>
              <a:t> fundus photos (7-field CFP’s, or 7 CFP’s per patient)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In conclusion, the results for the image-based approach are promising, but more data is required. More data wil</a:t>
            </a:r>
            <a:r>
              <a:rPr lang="en-US" dirty="0"/>
              <a:t>l not only provide the network with more training data but will allow for an actual testing set to be made. </a:t>
            </a:r>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1191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I’d like to thank my thesis committee for the feedback and guidance for this project.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 big thanks to </a:t>
            </a:r>
            <a:r>
              <a:rPr lang="en-CA" sz="1200" dirty="0">
                <a:effectLst/>
                <a:latin typeface="Calibri" panose="020F0502020204030204" pitchFamily="34" charset="0"/>
                <a:ea typeface="Calibri" panose="020F0502020204030204" pitchFamily="34" charset="0"/>
                <a:cs typeface="Times New Roman" panose="02020603050405020304" pitchFamily="18" charset="0"/>
              </a:rPr>
              <a:t>Professor</a:t>
            </a:r>
            <a:r>
              <a:rPr lang="en-US" dirty="0"/>
              <a:t> Sarunic for mentoring me and for spending countless hours with me on this project.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I’d like to thank everyone at the BORG, especially Mr. Timothy Yu, Mr. Julian Lo, and Dr. Da Ma for guiding me from the start to end of this project, and constantly being there for my frequent barrage of questions.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Lastly, I’d like to thank all of my family and friends for their constant love and support.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1047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thanks to everyone here listening to this presentation.</a:t>
            </a:r>
          </a:p>
        </p:txBody>
      </p:sp>
      <p:sp>
        <p:nvSpPr>
          <p:cNvPr id="4" name="Slide Number Placeholder 3"/>
          <p:cNvSpPr>
            <a:spLocks noGrp="1"/>
          </p:cNvSpPr>
          <p:nvPr>
            <p:ph type="sldNum" sz="quarter" idx="10"/>
          </p:nvPr>
        </p:nvSpPr>
        <p:spPr/>
        <p:txBody>
          <a:bodyPr/>
          <a:lstStyle/>
          <a:p>
            <a:pPr>
              <a:defRPr/>
            </a:pPr>
            <a:fld id="{92BE108C-DD5A-42D6-9E2C-13E4F8DB29D9}" type="slidenum">
              <a:rPr lang="en-US" smtClean="0"/>
              <a:pPr>
                <a:defRPr/>
              </a:pPr>
              <a:t>17</a:t>
            </a:fld>
            <a:endParaRPr lang="en-US"/>
          </a:p>
        </p:txBody>
      </p:sp>
    </p:spTree>
    <p:extLst>
      <p:ext uri="{BB962C8B-B14F-4D97-AF65-F5344CB8AC3E}">
        <p14:creationId xmlns:p14="http://schemas.microsoft.com/office/powerpoint/2010/main" val="3427478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Thanks for the question, </a:t>
            </a:r>
            <a:r>
              <a:rPr lang="en-US" sz="1200" b="0" i="0" kern="1200" dirty="0" err="1">
                <a:solidFill>
                  <a:schemeClr val="tx1"/>
                </a:solidFill>
                <a:effectLst/>
                <a:latin typeface="+mn-lt"/>
                <a:ea typeface="+mn-ea"/>
                <a:cs typeface="+mn-cs"/>
              </a:rPr>
              <a:t>Marinko</a:t>
            </a:r>
            <a:r>
              <a:rPr lang="en-US" sz="1200" b="0" i="0" kern="1200" dirty="0">
                <a:solidFill>
                  <a:schemeClr val="tx1"/>
                </a:solidFill>
                <a:effectLst/>
                <a:latin typeface="+mn-lt"/>
                <a:ea typeface="+mn-ea"/>
                <a:cs typeface="+mn-cs"/>
              </a:rPr>
              <a:t> and I discussed adding this slide as it was not as relevant and we eventually decided to omit it due to the time limitation. The elevated glucose levels result in a build-up of glucose causing micro-vascular lesions and retinal degeneration. Patients with mild, moderate, or severe diabetic retinopathy are in the early stages of the disease. Pathophysiological changes include an increase in exchange between the blood and retinal tissues due to increased vascular permeability, as well as blocked capillaries due to the build-up of glucose.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advanced stages of diabetic retinopathy (termed as proliferative diabetic retinopathy, or PDR), there’s a formation of new blood vessels. These blood vessels are weaker and results in a further increased exchange between the blood and retinal tissues. Fluids may leak into regions and cause detachment of layers.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0213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question. OCT is a non invasive technology that enables mapping of layer thickness across the surface of the retina. A spot of light maps a reflective profile of the depth and as the scanner sweeps the position </a:t>
            </a:r>
            <a:r>
              <a:rPr lang="en-US" b="1" dirty="0"/>
              <a:t>laterally</a:t>
            </a:r>
            <a:r>
              <a:rPr lang="en-US" b="0" dirty="0"/>
              <a:t> across the surface of the retina, many A-scans are combined together to create a 2D cross sectional slice, termed as a B-Scan. </a:t>
            </a:r>
          </a:p>
          <a:p>
            <a:endParaRPr lang="en-US" b="0" dirty="0"/>
          </a:p>
          <a:p>
            <a:r>
              <a:rPr lang="en-US" b="0" dirty="0"/>
              <a:t>TD vs FD: TD is mechanically, FD is spectrometer based or swept source tunable laser.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Theory behind it: It uses broad wavelength range in the infrared spectrum allowing penetration into the retinal tissue where an optical splitter will divide the light to two paths. Some of the light will be directed to the tissue and acquires depth information through the backscattering boundaries of each layer. These backscattered lights will be compared to the reference mirror which is the other path of the optical splitter. This reference mirror is adjustable and by adjusting the reference mirror, the system adjusts the distance travelled by the light in the reference arm, allowing depth of the retinal layers to be measured. </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5579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highlight>
                  <a:srgbClr val="FFFF00"/>
                </a:highlight>
                <a:latin typeface="+mn-lt"/>
                <a:ea typeface="+mn-ea"/>
                <a:cs typeface="+mn-cs"/>
              </a:rPr>
              <a:t>Diabetic retinopathy, or DR for short, is an eye condition that is a common complication of diabetes. It is ranked as the fifth most common cause of preventable blindness yet is a leading cause of blindness amongst working-age adults.</a:t>
            </a:r>
          </a:p>
          <a:p>
            <a:pPr marL="171450" indent="-171450">
              <a:buFont typeface="Arial" panose="020B0604020202020204" pitchFamily="34" charset="0"/>
              <a:buChar char="•"/>
            </a:pPr>
            <a:endParaRPr lang="en-US" sz="1200" b="0" i="0" kern="1200" dirty="0">
              <a:solidFill>
                <a:schemeClr val="tx1"/>
              </a:solidFill>
              <a:effectLst/>
              <a:highlight>
                <a:srgbClr val="FFFF00"/>
              </a:highligh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highlight>
                  <a:srgbClr val="FFFF00"/>
                </a:highlight>
                <a:latin typeface="+mn-lt"/>
                <a:ea typeface="+mn-ea"/>
                <a:cs typeface="+mn-cs"/>
              </a:rPr>
              <a:t>The large circles in the figure represent the population with diabetes, while the mid sized circle represents the subset of those people with some form of diabetic retinopathy </a:t>
            </a:r>
          </a:p>
          <a:p>
            <a:pPr marL="628650" lvl="1" indent="-171450">
              <a:buFont typeface="Arial" panose="020B0604020202020204" pitchFamily="34" charset="0"/>
              <a:buChar char="•"/>
            </a:pPr>
            <a:endParaRPr lang="en-US" sz="1200" b="0" i="0" kern="1200" dirty="0">
              <a:solidFill>
                <a:schemeClr val="tx1"/>
              </a:solidFill>
              <a:effectLst/>
              <a:highlight>
                <a:srgbClr val="FFFF00"/>
              </a:highlight>
              <a:latin typeface="+mn-lt"/>
              <a:ea typeface="+mn-ea"/>
              <a:cs typeface="+mn-cs"/>
            </a:endParaRPr>
          </a:p>
          <a:p>
            <a:pPr marL="171450" lvl="0" indent="-171450">
              <a:buFont typeface="Arial" panose="020B0604020202020204" pitchFamily="34" charset="0"/>
              <a:buChar char="•"/>
            </a:pPr>
            <a:r>
              <a:rPr lang="en-US" sz="1200" b="0" i="0" kern="1200" dirty="0">
                <a:solidFill>
                  <a:schemeClr val="tx1"/>
                </a:solidFill>
                <a:effectLst/>
                <a:highlight>
                  <a:srgbClr val="FFFF00"/>
                </a:highlight>
                <a:latin typeface="+mn-lt"/>
                <a:ea typeface="+mn-ea"/>
                <a:cs typeface="+mn-cs"/>
              </a:rPr>
              <a:t>With diabetes expected to affect 642 million people globally by 2040, compared to the 415 million in 2015, diabetic retinopathy is one of many complications expected to increase the already large burden on the healthcare system in the near future. </a:t>
            </a:r>
          </a:p>
          <a:p>
            <a:endParaRPr lang="en-US" dirty="0"/>
          </a:p>
        </p:txBody>
      </p:sp>
      <p:sp>
        <p:nvSpPr>
          <p:cNvPr id="4" name="Slide Number Placeholder 3"/>
          <p:cNvSpPr>
            <a:spLocks noGrp="1"/>
          </p:cNvSpPr>
          <p:nvPr>
            <p:ph type="sldNum" sz="quarter" idx="5"/>
          </p:nvPr>
        </p:nvSpPr>
        <p:spPr/>
        <p:txBody>
          <a:bodyPr/>
          <a:lstStyle/>
          <a:p>
            <a:fld id="{14E9D082-1431-42F3-9026-91F88CC20E56}" type="slidenum">
              <a:rPr lang="en-CA" smtClean="0"/>
              <a:t>2</a:t>
            </a:fld>
            <a:endParaRPr lang="en-CA"/>
          </a:p>
        </p:txBody>
      </p:sp>
    </p:spTree>
    <p:extLst>
      <p:ext uri="{BB962C8B-B14F-4D97-AF65-F5344CB8AC3E}">
        <p14:creationId xmlns:p14="http://schemas.microsoft.com/office/powerpoint/2010/main" val="4131104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4018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OCTA is an extension of OCT that is acquired by comparing sequentially acquired B-scans at the same location on the retinal. By creating a volume of the repeated B scans, retinal blood flow can be visualized because the regions with changes (blood vessels) will have high variation between sequential B-scans which will yield high intensity pixels. Low intensity pixels will represent stationary tissues. </a:t>
            </a:r>
          </a:p>
          <a:p>
            <a:endParaRPr lang="en-US" dirty="0"/>
          </a:p>
          <a:p>
            <a:r>
              <a:rPr lang="en-US" dirty="0"/>
              <a:t>OCTA is viewed in the en face plane.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270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university of Hong Kong described the SCP to be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8627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acquired adhering to the </a:t>
            </a:r>
            <a:r>
              <a:rPr lang="en-US" dirty="0" err="1"/>
              <a:t>helenski</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7990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5538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954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7495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u="sng" dirty="0">
                <a:effectLst/>
                <a:latin typeface="Times New Roman" panose="02020603050405020304" pitchFamily="18" charset="0"/>
                <a:ea typeface="Calibri" panose="020F0502020204030204" pitchFamily="34" charset="0"/>
                <a:cs typeface="Times New Roman" panose="02020603050405020304" pitchFamily="18" charset="0"/>
              </a:rPr>
              <a:t>Same as this diagram, there are multiple residual blocks, each block with 2 convolutional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u="sng" dirty="0">
                <a:effectLst/>
                <a:latin typeface="Times New Roman" panose="02020603050405020304" pitchFamily="18" charset="0"/>
                <a:ea typeface="Calibri" panose="020F0502020204030204" pitchFamily="34" charset="0"/>
                <a:cs typeface="Times New Roman" panose="02020603050405020304" pitchFamily="18" charset="0"/>
              </a:rPr>
              <a:t>1 block with 32 channel filter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u="sng" dirty="0">
                <a:effectLst/>
                <a:latin typeface="Times New Roman" panose="02020603050405020304" pitchFamily="18" charset="0"/>
                <a:ea typeface="Calibri" panose="020F0502020204030204" pitchFamily="34" charset="0"/>
                <a:cs typeface="Times New Roman" panose="02020603050405020304" pitchFamily="18" charset="0"/>
              </a:rPr>
              <a:t>3 blocks with 64 filters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u="sng" dirty="0">
                <a:effectLst/>
                <a:latin typeface="Times New Roman" panose="02020603050405020304" pitchFamily="18" charset="0"/>
                <a:ea typeface="Calibri" panose="020F0502020204030204" pitchFamily="34" charset="0"/>
                <a:cs typeface="Times New Roman" panose="02020603050405020304" pitchFamily="18" charset="0"/>
              </a:rPr>
              <a:t>4 blocks with 128 filters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u="sng" dirty="0">
                <a:effectLst/>
                <a:latin typeface="Times New Roman" panose="02020603050405020304" pitchFamily="18" charset="0"/>
                <a:ea typeface="Calibri" panose="020F0502020204030204" pitchFamily="34" charset="0"/>
                <a:cs typeface="Times New Roman" panose="02020603050405020304" pitchFamily="18" charset="0"/>
              </a:rPr>
              <a:t>6 blocks with 256 filters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u="sng" dirty="0">
                <a:effectLst/>
                <a:latin typeface="Times New Roman" panose="02020603050405020304" pitchFamily="18" charset="0"/>
                <a:ea typeface="Calibri" panose="020F0502020204030204" pitchFamily="34" charset="0"/>
                <a:cs typeface="Times New Roman" panose="02020603050405020304" pitchFamily="18" charset="0"/>
              </a:rPr>
              <a:t>3 blocks with 512 filters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8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u="sng" dirty="0">
                <a:effectLst/>
                <a:latin typeface="Times New Roman" panose="02020603050405020304" pitchFamily="18" charset="0"/>
                <a:ea typeface="Calibri" panose="020F0502020204030204" pitchFamily="34" charset="0"/>
                <a:cs typeface="Times New Roman" panose="02020603050405020304" pitchFamily="18" charset="0"/>
              </a:rPr>
              <a:t>Total of 48 convolutional layers with 1 </a:t>
            </a:r>
            <a:r>
              <a:rPr lang="en-CA" sz="1800" u="sng" dirty="0" err="1">
                <a:effectLst/>
                <a:latin typeface="Times New Roman" panose="02020603050405020304" pitchFamily="18" charset="0"/>
                <a:ea typeface="Calibri" panose="020F0502020204030204" pitchFamily="34" charset="0"/>
                <a:cs typeface="Times New Roman" panose="02020603050405020304" pitchFamily="18" charset="0"/>
              </a:rPr>
              <a:t>maxpool</a:t>
            </a:r>
            <a:r>
              <a:rPr lang="en-CA" sz="1800" u="sng" dirty="0">
                <a:effectLst/>
                <a:latin typeface="Times New Roman" panose="02020603050405020304" pitchFamily="18" charset="0"/>
                <a:ea typeface="Calibri" panose="020F0502020204030204" pitchFamily="34" charset="0"/>
                <a:cs typeface="Times New Roman" panose="02020603050405020304" pitchFamily="18" charset="0"/>
              </a:rPr>
              <a:t> layer and 1 average pool layer (at the end)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8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u="sng" dirty="0">
                <a:effectLst/>
                <a:latin typeface="Times New Roman" panose="02020603050405020304" pitchFamily="18" charset="0"/>
                <a:ea typeface="Calibri" panose="020F0502020204030204" pitchFamily="34" charset="0"/>
                <a:cs typeface="Times New Roman" panose="02020603050405020304" pitchFamily="18" charset="0"/>
              </a:rPr>
              <a:t>WHY RESNET?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dirty="0">
                <a:effectLst/>
                <a:latin typeface="Times New Roman" panose="02020603050405020304" pitchFamily="18" charset="0"/>
                <a:ea typeface="Calibri" panose="020F0502020204030204" pitchFamily="34" charset="0"/>
              </a:rPr>
              <a:t>with deeper networks, as the gradient keeps flowing backwards to the initial layers, (the gradient value keeps getting multiplied by the local gradient) resulting in a gradient that becomes smaller and smaller, which makes the updates to the initial layers very small, increasing training time considerably. The skip connections between the residual blocks act as gradient “highways”, allowing for the gradient to flow unhindered.</a:t>
            </a:r>
            <a:endParaRPr lang="en-CA" sz="1800" u="sng"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9458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5692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4E9D082-1431-42F3-9026-91F88CC20E56}" type="slidenum">
              <a:rPr lang="en-CA" smtClean="0"/>
              <a:t>29</a:t>
            </a:fld>
            <a:endParaRPr lang="en-CA"/>
          </a:p>
        </p:txBody>
      </p:sp>
    </p:spTree>
    <p:extLst>
      <p:ext uri="{BB962C8B-B14F-4D97-AF65-F5344CB8AC3E}">
        <p14:creationId xmlns:p14="http://schemas.microsoft.com/office/powerpoint/2010/main" val="353374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dirty="0">
                <a:solidFill>
                  <a:schemeClr val="tx1"/>
                </a:solidFill>
                <a:effectLst/>
                <a:latin typeface="+mn-lt"/>
                <a:ea typeface="+mn-ea"/>
                <a:cs typeface="+mn-cs"/>
              </a:rPr>
              <a:t>There are many scales used for categorization of DR severity. Commonly, clinicians categorize DR into 5 stages: normal, mild, moderate, severe, and proliferative DR.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dirty="0">
                <a:solidFill>
                  <a:schemeClr val="tx1"/>
                </a:solidFill>
                <a:effectLst/>
                <a:latin typeface="+mn-lt"/>
                <a:ea typeface="+mn-ea"/>
                <a:cs typeface="+mn-cs"/>
              </a:rPr>
              <a:t>This can be further categorized into 3 stages, namely: normal, Non-proliferative DR, and PDR, as well as a binary classification of referable or non-referable DR.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(note) NPDR encompasses mild, moderate, and severe DR; Referable is more than mild NPDR, or any DR with diabetic macular edema (build up of fluid in the macula, which distorts 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dirty="0">
                <a:solidFill>
                  <a:schemeClr val="tx1"/>
                </a:solidFill>
                <a:effectLst/>
                <a:latin typeface="+mn-lt"/>
                <a:ea typeface="+mn-ea"/>
                <a:cs typeface="+mn-cs"/>
              </a:rPr>
              <a:t>The stages of DR are represented in these fundus images. Fundus photography images the surface of the retina by flashing a bright light, then acquiring colour images of the interior surface of the eye using a camera.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dirty="0">
                <a:solidFill>
                  <a:schemeClr val="tx1"/>
                </a:solidFill>
                <a:effectLst/>
                <a:latin typeface="+mn-lt"/>
                <a:ea typeface="+mn-ea"/>
                <a:cs typeface="+mn-cs"/>
              </a:rPr>
              <a:t>[*] OCT data is acquired in the form of a 3D volume. This data is commonly viewed in slices also known as a B-scan, an example of which is seen here, providing cross sectional retinal information. </a:t>
            </a:r>
            <a:endParaRPr kumimoji="0" lang="en-CA" sz="12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chemeClr val="tx1"/>
                </a:solidFill>
                <a:effectLst/>
                <a:uLnTx/>
                <a:uFillTx/>
                <a:latin typeface="+mn-lt"/>
                <a:ea typeface="+mn-ea"/>
                <a:cs typeface="+mn-cs"/>
              </a:rPr>
              <a:t>(note) </a:t>
            </a:r>
            <a:r>
              <a:rPr kumimoji="0" lang="en-CA" sz="1200" b="1"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Hyporeflective</a:t>
            </a:r>
            <a:r>
              <a:rPr kumimoji="0" lang="en-CA" sz="12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layers forward-scattering light, hyperreflective layers backscattering light</a:t>
            </a:r>
            <a:endParaRPr lang="en-CA" sz="1200" b="1"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kern="1200" dirty="0">
                <a:solidFill>
                  <a:schemeClr val="tx1"/>
                </a:solidFill>
                <a:effectLst/>
                <a:latin typeface="+mn-lt"/>
                <a:ea typeface="+mn-ea"/>
                <a:cs typeface="+mn-cs"/>
              </a:rPr>
              <a:t>[*] These are OCT Angiography en face images of different severities of diabetic retinopathy. As the disease becomes more severe, you will see an enlargement of the region near the center without vessels known as the foveal avascular zone, or FAZ for short. You can also expect to see changes in vessel density, along with other features that I’ve described in detail in the written document. OCTA En Face Scans are an extension of OCT that photographs the perfusion in the vessels at different depths without the use of injectable dyes.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(note) OCTA data is extracted by comparing </a:t>
            </a:r>
            <a:r>
              <a:rPr kumimoji="0" lang="en-CA" sz="12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sequentially acquired B-scans to visualize retinal blood flow.</a:t>
            </a:r>
          </a:p>
          <a:p>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5133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4E9D082-1431-42F3-9026-91F88CC20E56}" type="slidenum">
              <a:rPr lang="en-CA" smtClean="0"/>
              <a:t>30</a:t>
            </a:fld>
            <a:endParaRPr lang="en-CA"/>
          </a:p>
        </p:txBody>
      </p:sp>
    </p:spTree>
    <p:extLst>
      <p:ext uri="{BB962C8B-B14F-4D97-AF65-F5344CB8AC3E}">
        <p14:creationId xmlns:p14="http://schemas.microsoft.com/office/powerpoint/2010/main" val="4207991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predictive values</a:t>
            </a:r>
          </a:p>
          <a:p>
            <a:r>
              <a:rPr lang="en-US" dirty="0"/>
              <a:t>Negative predictive values</a:t>
            </a:r>
            <a:endParaRPr lang="en-CA" dirty="0"/>
          </a:p>
        </p:txBody>
      </p:sp>
      <p:sp>
        <p:nvSpPr>
          <p:cNvPr id="4" name="Slide Number Placeholder 3"/>
          <p:cNvSpPr>
            <a:spLocks noGrp="1"/>
          </p:cNvSpPr>
          <p:nvPr>
            <p:ph type="sldNum" sz="quarter" idx="5"/>
          </p:nvPr>
        </p:nvSpPr>
        <p:spPr/>
        <p:txBody>
          <a:bodyPr/>
          <a:lstStyle/>
          <a:p>
            <a:fld id="{14E9D082-1431-42F3-9026-91F88CC20E56}" type="slidenum">
              <a:rPr lang="en-CA" smtClean="0"/>
              <a:t>31</a:t>
            </a:fld>
            <a:endParaRPr lang="en-CA"/>
          </a:p>
        </p:txBody>
      </p:sp>
    </p:spTree>
    <p:extLst>
      <p:ext uri="{BB962C8B-B14F-4D97-AF65-F5344CB8AC3E}">
        <p14:creationId xmlns:p14="http://schemas.microsoft.com/office/powerpoint/2010/main" val="2864128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3DFED-A6AD-46C5-A158-D3FB1E418009}" type="slidenum">
              <a:rPr lang="en-CA" smtClean="0"/>
              <a:t>37</a:t>
            </a:fld>
            <a:endParaRPr lang="en-CA"/>
          </a:p>
        </p:txBody>
      </p:sp>
    </p:spTree>
    <p:extLst>
      <p:ext uri="{BB962C8B-B14F-4D97-AF65-F5344CB8AC3E}">
        <p14:creationId xmlns:p14="http://schemas.microsoft.com/office/powerpoint/2010/main" val="1725446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3DFED-A6AD-46C5-A158-D3FB1E418009}" type="slidenum">
              <a:rPr lang="en-CA" smtClean="0"/>
              <a:t>38</a:t>
            </a:fld>
            <a:endParaRPr lang="en-CA"/>
          </a:p>
        </p:txBody>
      </p:sp>
    </p:spTree>
    <p:extLst>
      <p:ext uri="{BB962C8B-B14F-4D97-AF65-F5344CB8AC3E}">
        <p14:creationId xmlns:p14="http://schemas.microsoft.com/office/powerpoint/2010/main" val="1776412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5002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7101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713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 the number of diabetic retinopathy cases expected to steadily increase, secondary to diabetes, there is a need to provide clinicians with tools in managing the disease efficiently and accurately.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 a result, many are turning towards machine learning through classification tools.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Many studies have trained neural networks for referable DR classification using fundus images due to their availability and have achieved high accuracies.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Related to this project, one group recently trained a neural network to predict the progression of DR using fundus images, achieving a specificity and sensitivity of 77 and 66 percent, respectively.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In comparison to projects using fundus images, OCTA data is limited, and DR progression results are sparse. Using OCTA en face scans, a study conducted by Dr. Morgan Heisler and the BORG classified referable DR with an accuracy of approximately 92%.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My thesis studied DNN powered prediction of DR progression using OCTA en face images. Although there have been studies using OCTA images for DR classification, there has yet to be any published studies using OCTA images to train DNN’s for DR prognostication.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0490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purpose of this thesis was to investigate the usage of machine learning on OCT and OCTA data to assist clinicians in DR prognostication. I created a self-imposed goal of achieving an accuracy of 75% by studying the results of literature and taking into consideration the limitations. </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performance of parameter-based and image-based methods for prediction of DR progression will be compared, along with the effect of using different OCT and OCTA plexuses, and different neural network implementations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 Low- and middle-income countries account for approximately 75% of the global diabetes burden, yet many are ill-equipped to properly identify, treat and manage this disease.</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41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342900" marR="0" lvl="0" indent="-342900">
              <a:lnSpc>
                <a:spcPct val="115000"/>
              </a:lnSpc>
              <a:spcBef>
                <a:spcPts val="0"/>
              </a:spcBef>
              <a:spcAft>
                <a:spcPts val="0"/>
              </a:spcAft>
              <a:buFont typeface="Symbol" panose="05050102010706020507" pitchFamily="18" charset="2"/>
              <a:buChar char=""/>
            </a:pPr>
            <a:r>
              <a:rPr lang="en-CA" sz="2200" dirty="0">
                <a:effectLst/>
                <a:latin typeface="Calibri" panose="020F0502020204030204" pitchFamily="34" charset="0"/>
                <a:ea typeface="Calibri" panose="020F0502020204030204" pitchFamily="34" charset="0"/>
                <a:cs typeface="Times New Roman" panose="02020603050405020304" pitchFamily="18" charset="0"/>
              </a:rPr>
              <a:t>The group at the Chinese University of Hong Kong provided us with a dataset of 237 eyes, 205 of which did not experience DR progression, and 32 which did experience DR progression. The OCTA en face image for the Superficial capillary plexus and deep capillary plexus were provided for each of these eyes. 80% of the dataset was used for training, while 20% was used for validation.</a:t>
            </a:r>
          </a:p>
          <a:p>
            <a:pPr marL="342900" marR="0" lvl="0" indent="-342900">
              <a:lnSpc>
                <a:spcPct val="115000"/>
              </a:lnSpc>
              <a:spcBef>
                <a:spcPts val="0"/>
              </a:spcBef>
              <a:spcAft>
                <a:spcPts val="0"/>
              </a:spcAft>
              <a:buFont typeface="Symbol" panose="05050102010706020507" pitchFamily="18" charset="2"/>
              <a:buChar char=""/>
            </a:pPr>
            <a:endParaRPr lang="en-CA"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CA" sz="2200" dirty="0">
                <a:effectLst/>
                <a:latin typeface="Calibri" panose="020F0502020204030204" pitchFamily="34" charset="0"/>
                <a:ea typeface="Calibri" panose="020F0502020204030204" pitchFamily="34" charset="0"/>
                <a:cs typeface="Times New Roman" panose="02020603050405020304" pitchFamily="18" charset="0"/>
              </a:rPr>
              <a:t>Along with these images, a binary ground truth was provided, which corresponded to whether the eye experienced DR progression.</a:t>
            </a:r>
          </a:p>
          <a:p>
            <a:pPr marL="0" marR="0" lvl="0" indent="0">
              <a:lnSpc>
                <a:spcPct val="115000"/>
              </a:lnSpc>
              <a:spcBef>
                <a:spcPts val="0"/>
              </a:spcBef>
              <a:spcAft>
                <a:spcPts val="0"/>
              </a:spcAft>
              <a:buFont typeface="Symbol" panose="05050102010706020507" pitchFamily="18" charset="2"/>
              <a:buNone/>
            </a:pPr>
            <a:r>
              <a:rPr lang="en-CA" sz="2200" b="1" dirty="0">
                <a:effectLst/>
                <a:latin typeface="Calibri" panose="020F0502020204030204" pitchFamily="34" charset="0"/>
                <a:ea typeface="Calibri" panose="020F0502020204030204" pitchFamily="34" charset="0"/>
                <a:cs typeface="Times New Roman" panose="02020603050405020304" pitchFamily="18" charset="0"/>
              </a:rPr>
              <a:t>(note) CUHK used the Airlie House classification system, which provided a 15-step DR severity scale. Progression was defined as an increase in 2 or more steps of severity level compared to the baseline</a:t>
            </a:r>
          </a:p>
          <a:p>
            <a:pPr marL="342900" marR="0" lvl="0" indent="-342900">
              <a:lnSpc>
                <a:spcPct val="115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CA" sz="2200" dirty="0">
                <a:effectLst/>
                <a:latin typeface="Calibri" panose="020F0502020204030204" pitchFamily="34" charset="0"/>
                <a:ea typeface="Calibri" panose="020F0502020204030204" pitchFamily="34" charset="0"/>
                <a:cs typeface="Times New Roman" panose="02020603050405020304" pitchFamily="18" charset="0"/>
              </a:rPr>
              <a:t>As mentioned in the previous slide, two separate machine learning methods were tested during this thesis: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0"/>
              </a:spcAft>
              <a:buFont typeface="Courier New" panose="02070309020205020404" pitchFamily="49" charset="0"/>
              <a:buChar char="o"/>
            </a:pPr>
            <a:r>
              <a:rPr lang="en-CA" sz="2200" dirty="0">
                <a:effectLst/>
                <a:latin typeface="Calibri" panose="020F0502020204030204" pitchFamily="34" charset="0"/>
                <a:ea typeface="Calibri" panose="020F0502020204030204" pitchFamily="34" charset="0"/>
                <a:cs typeface="Times New Roman" panose="02020603050405020304" pitchFamily="18" charset="0"/>
              </a:rPr>
              <a:t>The first of which is a feature-based method, which uses a neural network trained on extracted features that are found to be correlated to DR progression, and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1000"/>
              </a:spcAft>
              <a:buFont typeface="Courier New" panose="02070309020205020404" pitchFamily="49" charset="0"/>
              <a:buChar char="o"/>
            </a:pPr>
            <a:r>
              <a:rPr lang="en-CA" sz="2200" dirty="0">
                <a:effectLst/>
                <a:latin typeface="Calibri" panose="020F0502020204030204" pitchFamily="34" charset="0"/>
                <a:ea typeface="Calibri" panose="020F0502020204030204" pitchFamily="34" charset="0"/>
                <a:cs typeface="Times New Roman" panose="02020603050405020304" pitchFamily="18" charset="0"/>
              </a:rPr>
              <a:t>an Image based approach, which uses a 3-channel input image for training, which will be explained in a few slides.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4566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marR="0" lvl="0" indent="-342900">
              <a:lnSpc>
                <a:spcPct val="115000"/>
              </a:lnSpc>
              <a:spcBef>
                <a:spcPts val="0"/>
              </a:spcBef>
              <a:spcAft>
                <a:spcPts val="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For the feature based approach, a single hidden layer feedforward network was used, which is simply a neural network composed of an input layer which feeds into a hidden layer, and finally an output layer.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endParaRPr lang="en-CA"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CA"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Using the feature extraction pipeline developed by our group, </a:t>
            </a:r>
            <a:r>
              <a:rPr lang="en-CA" sz="1800" dirty="0">
                <a:effectLst/>
                <a:latin typeface="Calibri" panose="020F0502020204030204" pitchFamily="34" charset="0"/>
                <a:ea typeface="Calibri" panose="020F0502020204030204" pitchFamily="34" charset="0"/>
                <a:cs typeface="Times New Roman" panose="02020603050405020304" pitchFamily="18" charset="0"/>
              </a:rPr>
              <a:t>we were able to find 7 parameters correlated to the progression of DR.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8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285750" marR="0" lvl="0" indent="-285750">
              <a:lnSpc>
                <a:spcPct val="115000"/>
              </a:lnSpc>
              <a:spcBef>
                <a:spcPts val="0"/>
              </a:spcBef>
              <a:spcAft>
                <a:spcPts val="0"/>
              </a:spcAft>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Due to the limited size of the dataset, dimensionality became an issue. The more features that are used for training, the more data that’s required for reliable results. For this reason, different numbers of input features were tested.</a:t>
            </a:r>
          </a:p>
          <a:p>
            <a:pPr marL="285750" marR="0" lvl="0" indent="-285750">
              <a:lnSpc>
                <a:spcPct val="115000"/>
              </a:lnSpc>
              <a:spcBef>
                <a:spcPts val="0"/>
              </a:spcBef>
              <a:spcAft>
                <a:spcPts val="0"/>
              </a:spcAft>
              <a:buFont typeface="Arial" panose="020B0604020202020204" pitchFamily="34" charset="0"/>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 Unfortunately, every test done for the feature-based method resulted in a network that fully overfit to the larger class, meaning that the network predicted the same value for every input, or in this case that every eye would experience no DR progression. </a:t>
            </a:r>
          </a:p>
          <a:p>
            <a:pPr marL="742950" marR="0" lvl="1" indent="-285750">
              <a:lnSpc>
                <a:spcPct val="115000"/>
              </a:lnSpc>
              <a:spcBef>
                <a:spcPts val="0"/>
              </a:spcBef>
              <a:spcAft>
                <a:spcPts val="0"/>
              </a:spcAft>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is proven by the specificity being 1, and sensitivity being 0, along with the validation accuracy being the same as the percent composition of the larger class in the validation set. </a:t>
            </a:r>
          </a:p>
          <a:p>
            <a:pPr marL="285750" marR="0" lvl="0" indent="-285750">
              <a:lnSpc>
                <a:spcPct val="115000"/>
              </a:lnSpc>
              <a:spcBef>
                <a:spcPts val="0"/>
              </a:spcBef>
              <a:spcAft>
                <a:spcPts val="0"/>
              </a:spcAft>
              <a:buFont typeface="Arial" panose="020B0604020202020204" pitchFamily="34" charset="0"/>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 Using 3 features as the input provided a network with the lowest validation loss. The next method to predict the progression of DR is to use OCT and OCTA images as direct inputs, which will be called the image-based approach.</a:t>
            </a:r>
          </a:p>
          <a:p>
            <a:pPr marL="285750" marR="0" lvl="0" indent="-285750">
              <a:lnSpc>
                <a:spcPct val="115000"/>
              </a:lnSpc>
              <a:spcBef>
                <a:spcPts val="0"/>
              </a:spcBef>
              <a:spcAft>
                <a:spcPts val="0"/>
              </a:spcAft>
              <a:buFont typeface="Arial" panose="020B0604020202020204" pitchFamily="34" charset="0"/>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0"/>
              </a:spcAft>
              <a:buFont typeface="Symbol" panose="05050102010706020507" pitchFamily="18" charset="2"/>
              <a:buNone/>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0"/>
              </a:spcAft>
              <a:buFont typeface="Symbol" panose="05050102010706020507" pitchFamily="18" charset="2"/>
              <a:buNone/>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0"/>
              </a:spcAft>
              <a:buFont typeface="Symbol" panose="05050102010706020507" pitchFamily="18" charset="2"/>
              <a:buNone/>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Bef>
                <a:spcPts val="0"/>
              </a:spcBef>
              <a:spcAft>
                <a:spcPts val="0"/>
              </a:spcAft>
              <a:buFont typeface="Symbol" panose="05050102010706020507" pitchFamily="18" charset="2"/>
              <a:buNone/>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l" defTabSz="914400" rtl="0" eaLnBrk="1" fontAlgn="base" latinLnBrk="0" hangingPunct="1">
              <a:lnSpc>
                <a:spcPct val="107000"/>
              </a:lnSpc>
              <a:spcBef>
                <a:spcPct val="0"/>
              </a:spcBef>
              <a:spcAft>
                <a:spcPts val="800"/>
              </a:spcAft>
              <a:buClrTx/>
              <a:buSzTx/>
              <a:tabLst/>
              <a:defRPr/>
            </a:pPr>
            <a:endParaRPr kumimoji="0" lang="en-CA"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678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342900" marR="0" lvl="0" indent="-342900">
              <a:lnSpc>
                <a:spcPct val="115000"/>
              </a:lnSpc>
              <a:spcBef>
                <a:spcPts val="0"/>
              </a:spcBef>
              <a:spcAft>
                <a:spcPts val="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Here we can see a visual representation of a 3-channel image that will be used as input into the network, and how it is created. </a:t>
            </a:r>
          </a:p>
          <a:p>
            <a:pPr marL="342900" marR="0" lvl="0" indent="-342900">
              <a:lnSpc>
                <a:spcPct val="115000"/>
              </a:lnSpc>
              <a:spcBef>
                <a:spcPts val="0"/>
              </a:spcBef>
              <a:spcAft>
                <a:spcPts val="0"/>
              </a:spcAft>
              <a:buFont typeface="Symbol" panose="05050102010706020507" pitchFamily="18" charset="2"/>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3 channel images are quite common for convolutional neural networks, and were used for this project to allow for easy DNN implementation that will be covered in later slides. </a:t>
            </a:r>
          </a:p>
          <a:p>
            <a:pPr marL="342900" marR="0" lvl="0" indent="-342900">
              <a:lnSpc>
                <a:spcPct val="115000"/>
              </a:lnSpc>
              <a:spcBef>
                <a:spcPts val="0"/>
              </a:spcBef>
              <a:spcAft>
                <a:spcPts val="0"/>
              </a:spcAft>
              <a:buFont typeface="Symbol" panose="05050102010706020507" pitchFamily="18" charset="2"/>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segmentations were  created using our groups vessel segmentation pipeline, which were then used to compute the Maximum Intensity Projection image, </a:t>
            </a:r>
          </a:p>
          <a:p>
            <a:pPr marL="800100" marR="0" lvl="1" indent="-342900">
              <a:lnSpc>
                <a:spcPct val="115000"/>
              </a:lnSpc>
              <a:spcBef>
                <a:spcPts val="0"/>
              </a:spcBef>
              <a:spcAft>
                <a:spcPts val="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which is the process of choosing the highest pixel intensity for every pixel in all image being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MIP’ed</a:t>
            </a:r>
            <a:r>
              <a:rPr lang="en-CA" sz="1800" dirty="0">
                <a:effectLst/>
                <a:latin typeface="Calibri" panose="020F0502020204030204" pitchFamily="34" charset="0"/>
                <a:ea typeface="Calibri" panose="020F0502020204030204" pitchFamily="34" charset="0"/>
                <a:cs typeface="Times New Roman" panose="02020603050405020304" pitchFamily="18" charset="0"/>
              </a:rPr>
              <a:t>, and using that as the pixel value in the MIP. </a:t>
            </a:r>
          </a:p>
          <a:p>
            <a:pPr marL="0" marR="0" lvl="0" indent="0">
              <a:lnSpc>
                <a:spcPct val="115000"/>
              </a:lnSpc>
              <a:spcBef>
                <a:spcPts val="0"/>
              </a:spcBef>
              <a:spcAft>
                <a:spcPts val="0"/>
              </a:spcAft>
              <a:buFont typeface="Symbol" panose="05050102010706020507" pitchFamily="18" charset="2"/>
              <a:buNone/>
            </a:pPr>
            <a:r>
              <a:rPr lang="en-CA" sz="1800" b="1" dirty="0">
                <a:effectLst/>
                <a:latin typeface="Calibri" panose="020F0502020204030204" pitchFamily="34" charset="0"/>
                <a:ea typeface="Calibri" panose="020F0502020204030204" pitchFamily="34" charset="0"/>
                <a:cs typeface="Times New Roman" panose="02020603050405020304" pitchFamily="18" charset="0"/>
              </a:rPr>
              <a:t>(note) This provides information on the vasculature more easily, as the vasculature is more pronounced.</a:t>
            </a:r>
          </a:p>
          <a:p>
            <a:pPr marL="342900" marR="0" lvl="0" indent="-342900">
              <a:lnSpc>
                <a:spcPct val="115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The final input image is created using the OCTA of the SCP as the first channel, the OCTA of the DCP as the second channel, and the MIP of the segmentations  as the third channel.</a:t>
            </a:r>
          </a:p>
          <a:p>
            <a:pPr marL="342900" marR="0" lvl="0" indent="-342900">
              <a:lnSpc>
                <a:spcPct val="115000"/>
              </a:lnSpc>
              <a:spcBef>
                <a:spcPts val="0"/>
              </a:spcBef>
              <a:spcAft>
                <a:spcPts val="1000"/>
              </a:spcAft>
              <a:buFont typeface="Symbol" panose="05050102010706020507" pitchFamily="18" charset="2"/>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An example of a 3-channel input image can be seen on the right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083468-934A-4D83-99C5-D4BC504F2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1986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CA"/>
          </a:p>
        </p:txBody>
      </p:sp>
      <p:sp>
        <p:nvSpPr>
          <p:cNvPr id="4" name="Date Placeholder 3"/>
          <p:cNvSpPr>
            <a:spLocks noGrp="1"/>
          </p:cNvSpPr>
          <p:nvPr>
            <p:ph type="dt" sz="half" idx="10"/>
          </p:nvPr>
        </p:nvSpPr>
        <p:spPr>
          <a:xfrm flipH="1">
            <a:off x="-21167" y="6248400"/>
            <a:ext cx="4411133"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flipH="1">
            <a:off x="5588000" y="6248400"/>
            <a:ext cx="1016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fld id="{03E2DB2E-6A91-4AE6-A8B2-2378F4099AB5}" type="slidenum">
              <a:rPr lang="en-US"/>
              <a:pPr>
                <a:defRPr/>
              </a:pPr>
              <a:t>‹#›</a:t>
            </a:fld>
            <a:endParaRPr lang="en-US" dirty="0"/>
          </a:p>
        </p:txBody>
      </p:sp>
    </p:spTree>
    <p:extLst>
      <p:ext uri="{BB962C8B-B14F-4D97-AF65-F5344CB8AC3E}">
        <p14:creationId xmlns:p14="http://schemas.microsoft.com/office/powerpoint/2010/main" val="1280299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871200" cy="1143000"/>
          </a:xfrm>
          <a:prstGeom prst="rect">
            <a:avLst/>
          </a:prstGeom>
        </p:spPr>
        <p:txBody>
          <a:bodyPr/>
          <a:lstStyle/>
          <a:p>
            <a:r>
              <a:rPr lang="en-US"/>
              <a:t>Click to edit Master title style</a:t>
            </a:r>
            <a:endParaRPr lang="en-CA"/>
          </a:p>
        </p:txBody>
      </p:sp>
      <p:sp>
        <p:nvSpPr>
          <p:cNvPr id="3" name="Vertical Text Placeholder 2"/>
          <p:cNvSpPr>
            <a:spLocks noGrp="1"/>
          </p:cNvSpPr>
          <p:nvPr>
            <p:ph type="body" orient="vert" idx="1"/>
          </p:nvPr>
        </p:nvSpPr>
        <p:spPr>
          <a:xfrm>
            <a:off x="914400" y="1524000"/>
            <a:ext cx="10668000" cy="4876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flipH="1">
            <a:off x="-21167" y="6248400"/>
            <a:ext cx="4411133"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flipH="1">
            <a:off x="5588000" y="6248400"/>
            <a:ext cx="1016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fld id="{60E0877A-AEDC-4B15-84C9-6686054C5D08}" type="slidenum">
              <a:rPr lang="en-US"/>
              <a:pPr>
                <a:defRPr/>
              </a:pPr>
              <a:t>‹#›</a:t>
            </a:fld>
            <a:endParaRPr lang="en-US"/>
          </a:p>
        </p:txBody>
      </p:sp>
    </p:spTree>
    <p:extLst>
      <p:ext uri="{BB962C8B-B14F-4D97-AF65-F5344CB8AC3E}">
        <p14:creationId xmlns:p14="http://schemas.microsoft.com/office/powerpoint/2010/main" val="152168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a:prstGeom prst="rect">
            <a:avLst/>
          </a:prstGeo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914400" y="609600"/>
            <a:ext cx="7569200" cy="54864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flipH="1">
            <a:off x="-21167" y="6248400"/>
            <a:ext cx="4411133"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flipH="1">
            <a:off x="5588000" y="6248400"/>
            <a:ext cx="1016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fld id="{C076A6DC-60DF-4DEF-9005-61A93FD3F892}" type="slidenum">
              <a:rPr lang="en-US"/>
              <a:pPr>
                <a:defRPr/>
              </a:pPr>
              <a:t>‹#›</a:t>
            </a:fld>
            <a:endParaRPr lang="en-US"/>
          </a:p>
        </p:txBody>
      </p:sp>
    </p:spTree>
    <p:extLst>
      <p:ext uri="{BB962C8B-B14F-4D97-AF65-F5344CB8AC3E}">
        <p14:creationId xmlns:p14="http://schemas.microsoft.com/office/powerpoint/2010/main" val="1875042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6" name="Rectangle 23"/>
          <p:cNvSpPr/>
          <p:nvPr userDrawn="1"/>
        </p:nvSpPr>
        <p:spPr bwMode="auto">
          <a:xfrm rot="16200000">
            <a:off x="-2479992" y="3768405"/>
            <a:ext cx="5350511" cy="390528"/>
          </a:xfrm>
          <a:prstGeom prst="rect">
            <a:avLst/>
          </a:prstGeom>
          <a:solidFill>
            <a:srgbClr val="0C2344"/>
          </a:solidFill>
          <a:ln w="9525" cap="flat" cmpd="sng" algn="ctr">
            <a:noFill/>
            <a:prstDash val="solid"/>
            <a:round/>
            <a:headEnd type="none" w="med" len="med"/>
            <a:tailEnd type="none" w="med" len="med"/>
          </a:ln>
          <a:effectLst/>
        </p:spPr>
        <p:txBody>
          <a:bodyPr anchor="ctr"/>
          <a:lstStyle/>
          <a:p>
            <a:pPr algn="ctr" eaLnBrk="0" hangingPunct="0">
              <a:defRPr/>
            </a:pPr>
            <a:r>
              <a:rPr lang="en-US" sz="1200" b="1" spc="225" dirty="0">
                <a:solidFill>
                  <a:srgbClr val="FFFFFF"/>
                </a:solidFill>
                <a:latin typeface="Trebuchet MS" panose="020B0603020202020204" pitchFamily="34" charset="0"/>
                <a:ea typeface="+mn-ea"/>
                <a:cs typeface="+mn-cs"/>
              </a:rPr>
              <a:t>A</a:t>
            </a:r>
            <a:r>
              <a:rPr lang="en-US" sz="1200" b="0" spc="225" dirty="0">
                <a:solidFill>
                  <a:srgbClr val="FFFFFF"/>
                </a:solidFill>
                <a:latin typeface="Trebuchet MS" panose="020B0603020202020204" pitchFamily="34" charset="0"/>
                <a:ea typeface="+mn-ea"/>
                <a:cs typeface="+mn-cs"/>
              </a:rPr>
              <a:t>dvanced</a:t>
            </a:r>
            <a:r>
              <a:rPr lang="en-US" sz="1200" b="0" spc="225" baseline="0" dirty="0">
                <a:solidFill>
                  <a:srgbClr val="FFFFFF"/>
                </a:solidFill>
                <a:latin typeface="Trebuchet MS" panose="020B0603020202020204" pitchFamily="34" charset="0"/>
                <a:ea typeface="+mn-ea"/>
                <a:cs typeface="+mn-cs"/>
              </a:rPr>
              <a:t> </a:t>
            </a:r>
            <a:r>
              <a:rPr lang="en-US" sz="1200" b="1" spc="225" baseline="0" dirty="0">
                <a:solidFill>
                  <a:srgbClr val="FFFFFF"/>
                </a:solidFill>
                <a:latin typeface="Trebuchet MS" panose="020B0603020202020204" pitchFamily="34" charset="0"/>
                <a:ea typeface="+mn-ea"/>
                <a:cs typeface="+mn-cs"/>
              </a:rPr>
              <a:t>R</a:t>
            </a:r>
            <a:r>
              <a:rPr lang="en-US" sz="1200" b="0" spc="225" baseline="0" dirty="0">
                <a:solidFill>
                  <a:srgbClr val="FFFFFF"/>
                </a:solidFill>
                <a:latin typeface="Trebuchet MS" panose="020B0603020202020204" pitchFamily="34" charset="0"/>
                <a:ea typeface="+mn-ea"/>
                <a:cs typeface="+mn-cs"/>
              </a:rPr>
              <a:t>etinal </a:t>
            </a:r>
            <a:r>
              <a:rPr lang="en-US" sz="1200" b="1" spc="225" baseline="0" dirty="0">
                <a:solidFill>
                  <a:srgbClr val="FFFFFF"/>
                </a:solidFill>
                <a:latin typeface="Trebuchet MS" panose="020B0603020202020204" pitchFamily="34" charset="0"/>
                <a:ea typeface="+mn-ea"/>
                <a:cs typeface="+mn-cs"/>
              </a:rPr>
              <a:t>I</a:t>
            </a:r>
            <a:r>
              <a:rPr lang="en-US" sz="1200" b="0" spc="225" baseline="0" dirty="0">
                <a:solidFill>
                  <a:srgbClr val="FFFFFF"/>
                </a:solidFill>
                <a:latin typeface="Trebuchet MS" panose="020B0603020202020204" pitchFamily="34" charset="0"/>
                <a:ea typeface="+mn-ea"/>
                <a:cs typeface="+mn-cs"/>
              </a:rPr>
              <a:t>maging and </a:t>
            </a:r>
            <a:r>
              <a:rPr lang="en-US" sz="1200" b="1" spc="225" baseline="0" dirty="0">
                <a:solidFill>
                  <a:srgbClr val="FFFFFF"/>
                </a:solidFill>
                <a:latin typeface="Trebuchet MS" panose="020B0603020202020204" pitchFamily="34" charset="0"/>
                <a:ea typeface="+mn-ea"/>
                <a:cs typeface="+mn-cs"/>
              </a:rPr>
              <a:t>A</a:t>
            </a:r>
            <a:r>
              <a:rPr lang="en-US" sz="1200" b="0" spc="225" baseline="0" dirty="0">
                <a:solidFill>
                  <a:srgbClr val="FFFFFF"/>
                </a:solidFill>
                <a:latin typeface="Trebuchet MS" panose="020B0603020202020204" pitchFamily="34" charset="0"/>
                <a:ea typeface="+mn-ea"/>
                <a:cs typeface="+mn-cs"/>
              </a:rPr>
              <a:t>nalysis </a:t>
            </a:r>
            <a:r>
              <a:rPr lang="en-US" sz="1200" b="1" spc="225" baseline="0" dirty="0">
                <a:solidFill>
                  <a:srgbClr val="FFFFFF"/>
                </a:solidFill>
                <a:latin typeface="Trebuchet MS" panose="020B0603020202020204" pitchFamily="34" charset="0"/>
                <a:ea typeface="+mn-ea"/>
                <a:cs typeface="+mn-cs"/>
              </a:rPr>
              <a:t>L</a:t>
            </a:r>
            <a:r>
              <a:rPr lang="en-US" sz="1200" b="0" spc="225" baseline="0" dirty="0">
                <a:solidFill>
                  <a:srgbClr val="FFFFFF"/>
                </a:solidFill>
                <a:latin typeface="Trebuchet MS" panose="020B0603020202020204" pitchFamily="34" charset="0"/>
                <a:ea typeface="+mn-ea"/>
                <a:cs typeface="+mn-cs"/>
              </a:rPr>
              <a:t>aboratory</a:t>
            </a:r>
            <a:endParaRPr lang="en-US" sz="1200" b="0" spc="225" dirty="0">
              <a:solidFill>
                <a:srgbClr val="FFFFFF"/>
              </a:solidFill>
              <a:latin typeface="Trebuchet MS" panose="020B0603020202020204" pitchFamily="34" charset="0"/>
              <a:ea typeface="+mn-ea"/>
              <a:cs typeface="+mn-cs"/>
            </a:endParaRPr>
          </a:p>
        </p:txBody>
      </p:sp>
      <p:grpSp>
        <p:nvGrpSpPr>
          <p:cNvPr id="7" name="Group 14"/>
          <p:cNvGrpSpPr>
            <a:grpSpLocks/>
          </p:cNvGrpSpPr>
          <p:nvPr userDrawn="1"/>
        </p:nvGrpSpPr>
        <p:grpSpPr bwMode="auto">
          <a:xfrm>
            <a:off x="0" y="6638924"/>
            <a:ext cx="12192000" cy="219075"/>
            <a:chOff x="0" y="0"/>
            <a:chExt cx="9144000" cy="1371600"/>
          </a:xfrm>
          <a:solidFill>
            <a:schemeClr val="accent4">
              <a:lumMod val="75000"/>
            </a:schemeClr>
          </a:solidFill>
        </p:grpSpPr>
        <p:sp>
          <p:nvSpPr>
            <p:cNvPr id="8" name="Rectangle 15"/>
            <p:cNvSpPr/>
            <p:nvPr/>
          </p:nvSpPr>
          <p:spPr bwMode="auto">
            <a:xfrm>
              <a:off x="0" y="0"/>
              <a:ext cx="9144000" cy="1371600"/>
            </a:xfrm>
            <a:prstGeom prst="rect">
              <a:avLst/>
            </a:prstGeom>
            <a:grpFill/>
            <a:ln w="9525" cap="flat" cmpd="sng" algn="ctr">
              <a:noFill/>
              <a:prstDash val="solid"/>
              <a:round/>
              <a:headEnd type="none" w="med" len="med"/>
              <a:tailEnd type="none" w="med" len="med"/>
            </a:ln>
            <a:effectLst/>
          </p:spPr>
          <p:txBody>
            <a:bodyPr/>
            <a:lstStyle/>
            <a:p>
              <a:pPr eaLnBrk="0" hangingPunct="0">
                <a:defRPr/>
              </a:pPr>
              <a:endParaRPr lang="en-US" sz="1800">
                <a:solidFill>
                  <a:srgbClr val="000000"/>
                </a:solidFill>
                <a:latin typeface="+mn-lt"/>
                <a:ea typeface="+mn-ea"/>
                <a:cs typeface="+mn-cs"/>
              </a:endParaRPr>
            </a:p>
          </p:txBody>
        </p:sp>
        <p:sp>
          <p:nvSpPr>
            <p:cNvPr id="9" name="Rectangle 8"/>
            <p:cNvSpPr/>
            <p:nvPr/>
          </p:nvSpPr>
          <p:spPr bwMode="auto">
            <a:xfrm>
              <a:off x="2209800" y="533400"/>
              <a:ext cx="3886200" cy="152400"/>
            </a:xfrm>
            <a:prstGeom prst="rect">
              <a:avLst/>
            </a:prstGeom>
            <a:grpFill/>
            <a:ln w="9525" cap="flat" cmpd="sng" algn="ctr">
              <a:noFill/>
              <a:prstDash val="solid"/>
              <a:round/>
              <a:headEnd type="none" w="med" len="med"/>
              <a:tailEnd type="none" w="med" len="med"/>
            </a:ln>
            <a:effectLst/>
          </p:spPr>
          <p:txBody>
            <a:bodyPr/>
            <a:lstStyle/>
            <a:p>
              <a:pPr eaLnBrk="0" hangingPunct="0">
                <a:defRPr/>
              </a:pPr>
              <a:endParaRPr lang="en-US" sz="1800">
                <a:solidFill>
                  <a:srgbClr val="000000"/>
                </a:solidFill>
                <a:latin typeface="+mn-lt"/>
                <a:ea typeface="+mn-ea"/>
                <a:cs typeface="+mn-cs"/>
              </a:endParaRPr>
            </a:p>
          </p:txBody>
        </p:sp>
      </p:grpSp>
      <p:grpSp>
        <p:nvGrpSpPr>
          <p:cNvPr id="10" name="Group 14"/>
          <p:cNvGrpSpPr>
            <a:grpSpLocks/>
          </p:cNvGrpSpPr>
          <p:nvPr userDrawn="1"/>
        </p:nvGrpSpPr>
        <p:grpSpPr bwMode="auto">
          <a:xfrm>
            <a:off x="0" y="319"/>
            <a:ext cx="12192000" cy="1242376"/>
            <a:chOff x="0" y="0"/>
            <a:chExt cx="9144000" cy="1371600"/>
          </a:xfrm>
          <a:solidFill>
            <a:srgbClr val="0C2344"/>
          </a:solidFill>
        </p:grpSpPr>
        <p:sp>
          <p:nvSpPr>
            <p:cNvPr id="11" name="Rectangle 15"/>
            <p:cNvSpPr/>
            <p:nvPr/>
          </p:nvSpPr>
          <p:spPr bwMode="auto">
            <a:xfrm>
              <a:off x="0" y="0"/>
              <a:ext cx="9144000" cy="1371600"/>
            </a:xfrm>
            <a:prstGeom prst="rect">
              <a:avLst/>
            </a:prstGeom>
            <a:grpFill/>
            <a:ln w="9525" cap="flat" cmpd="sng" algn="ctr">
              <a:noFill/>
              <a:prstDash val="solid"/>
              <a:round/>
              <a:headEnd type="none" w="med" len="med"/>
              <a:tailEnd type="none" w="med" len="med"/>
            </a:ln>
            <a:effectLst/>
          </p:spPr>
          <p:txBody>
            <a:bodyPr/>
            <a:lstStyle/>
            <a:p>
              <a:pPr eaLnBrk="0" hangingPunct="0">
                <a:defRPr/>
              </a:pPr>
              <a:endParaRPr lang="en-US" sz="1800">
                <a:solidFill>
                  <a:srgbClr val="000000"/>
                </a:solidFill>
                <a:latin typeface="+mn-lt"/>
                <a:ea typeface="+mn-ea"/>
                <a:cs typeface="+mn-cs"/>
              </a:endParaRPr>
            </a:p>
          </p:txBody>
        </p:sp>
        <p:sp>
          <p:nvSpPr>
            <p:cNvPr id="12" name="Rectangle 16"/>
            <p:cNvSpPr/>
            <p:nvPr/>
          </p:nvSpPr>
          <p:spPr bwMode="auto">
            <a:xfrm>
              <a:off x="2209800" y="533400"/>
              <a:ext cx="3886200" cy="152400"/>
            </a:xfrm>
            <a:prstGeom prst="rect">
              <a:avLst/>
            </a:prstGeom>
            <a:grpFill/>
            <a:ln w="9525" cap="flat" cmpd="sng" algn="ctr">
              <a:noFill/>
              <a:prstDash val="solid"/>
              <a:round/>
              <a:headEnd type="none" w="med" len="med"/>
              <a:tailEnd type="none" w="med" len="med"/>
            </a:ln>
            <a:effectLst/>
          </p:spPr>
          <p:txBody>
            <a:bodyPr/>
            <a:lstStyle/>
            <a:p>
              <a:pPr eaLnBrk="0" hangingPunct="0">
                <a:defRPr/>
              </a:pPr>
              <a:endParaRPr lang="en-US" sz="1800">
                <a:solidFill>
                  <a:srgbClr val="000000"/>
                </a:solidFill>
                <a:latin typeface="+mn-lt"/>
                <a:ea typeface="+mn-ea"/>
                <a:cs typeface="+mn-cs"/>
              </a:endParaRPr>
            </a:p>
          </p:txBody>
        </p:sp>
      </p:grpSp>
      <p:sp>
        <p:nvSpPr>
          <p:cNvPr id="13" name="Slide Number Placeholder 5"/>
          <p:cNvSpPr txBox="1">
            <a:spLocks/>
          </p:cNvSpPr>
          <p:nvPr userDrawn="1"/>
        </p:nvSpPr>
        <p:spPr>
          <a:xfrm>
            <a:off x="5143500" y="6676704"/>
            <a:ext cx="1905000" cy="143513"/>
          </a:xfrm>
          <a:prstGeom prst="rect">
            <a:avLst/>
          </a:prstGeom>
        </p:spPr>
        <p:txBody>
          <a:bodyPr anchor="ctr" anchorCtr="0"/>
          <a:lstStyle>
            <a:lvl1pPr algn="ctr">
              <a:defRPr sz="1100">
                <a:solidFill>
                  <a:schemeClr val="bg1"/>
                </a:solidFill>
              </a:defRPr>
            </a:lvl1pPr>
          </a:lstStyle>
          <a:p>
            <a:pPr algn="ctr" fontAlgn="auto">
              <a:spcBef>
                <a:spcPts val="0"/>
              </a:spcBef>
              <a:spcAft>
                <a:spcPts val="0"/>
              </a:spcAft>
              <a:defRPr/>
            </a:pPr>
            <a:fld id="{D7235D44-8E6D-47EE-84DE-A53A0122309E}" type="slidenum">
              <a:rPr lang="en-US" sz="1100" smtClean="0">
                <a:solidFill>
                  <a:srgbClr val="0C2344"/>
                </a:solidFill>
                <a:latin typeface="+mn-lt"/>
                <a:ea typeface="+mn-ea"/>
                <a:cs typeface="+mn-cs"/>
              </a:rPr>
              <a:pPr algn="ctr" fontAlgn="auto">
                <a:spcBef>
                  <a:spcPts val="0"/>
                </a:spcBef>
                <a:spcAft>
                  <a:spcPts val="0"/>
                </a:spcAft>
                <a:defRPr/>
              </a:pPr>
              <a:t>‹#›</a:t>
            </a:fld>
            <a:endParaRPr lang="en-US" sz="1100" dirty="0">
              <a:solidFill>
                <a:srgbClr val="0C2344"/>
              </a:solidFill>
              <a:latin typeface="+mn-lt"/>
              <a:ea typeface="+mn-ea"/>
              <a:cs typeface="+mn-cs"/>
            </a:endParaRPr>
          </a:p>
        </p:txBody>
      </p:sp>
      <p:pic>
        <p:nvPicPr>
          <p:cNvPr id="16" name="Picture 2" descr="2014_logo_only_revers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5739" y="247194"/>
            <a:ext cx="593816" cy="74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userDrawn="1"/>
        </p:nvSpPr>
        <p:spPr>
          <a:xfrm>
            <a:off x="-2" y="1242695"/>
            <a:ext cx="12192002" cy="45719"/>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101758"/>
            <a:ext cx="10515600" cy="1039495"/>
          </a:xfrm>
          <a:prstGeom prst="rect">
            <a:avLst/>
          </a:prstGeom>
        </p:spPr>
        <p:txBody>
          <a:bodyPr/>
          <a:lstStyle>
            <a:lvl1pPr algn="ctr">
              <a:defRPr>
                <a:solidFill>
                  <a:schemeClr val="bg1"/>
                </a:solidFill>
              </a:defRPr>
            </a:lvl1pPr>
          </a:lstStyle>
          <a:p>
            <a:r>
              <a:rPr lang="en-US" dirty="0"/>
              <a:t>Click to edit Master title style</a:t>
            </a:r>
          </a:p>
        </p:txBody>
      </p:sp>
      <p:sp>
        <p:nvSpPr>
          <p:cNvPr id="24" name="Text Placeholder 23"/>
          <p:cNvSpPr>
            <a:spLocks noGrp="1"/>
          </p:cNvSpPr>
          <p:nvPr>
            <p:ph type="body" sz="quarter" idx="10"/>
          </p:nvPr>
        </p:nvSpPr>
        <p:spPr>
          <a:xfrm>
            <a:off x="838199" y="1530825"/>
            <a:ext cx="10782300" cy="4865687"/>
          </a:xfrm>
          <a:prstGeom prst="rect">
            <a:avLst/>
          </a:prstGeom>
        </p:spPr>
        <p:txBody>
          <a:bodyPr/>
          <a:lstStyle>
            <a:lvl1pPr marL="292100" marR="0" indent="-2921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vl2pPr marL="749300" marR="0" indent="-2921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lvl2pPr>
            <a:lvl3pPr marL="1206500" marR="0" indent="-29210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lvl3pPr>
            <a:lvl4pPr marL="1663700" marR="0"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5pPr>
          </a:lstStyle>
          <a:p>
            <a:pPr marL="292100" marR="0" lvl="0" indent="-2921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Click to edit Master text styles</a:t>
            </a:r>
          </a:p>
          <a:p>
            <a:pPr marL="749300" marR="0" lvl="1" indent="-2921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Second level</a:t>
            </a:r>
          </a:p>
          <a:p>
            <a:pPr marL="1206500" marR="0" lvl="2" indent="-29210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Third level</a:t>
            </a:r>
          </a:p>
          <a:p>
            <a:pPr marL="1663700" marR="0" lvl="3" indent="-228600"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Fifth level</a:t>
            </a: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p:txBody>
      </p:sp>
    </p:spTree>
    <p:extLst>
      <p:ext uri="{BB962C8B-B14F-4D97-AF65-F5344CB8AC3E}">
        <p14:creationId xmlns:p14="http://schemas.microsoft.com/office/powerpoint/2010/main" val="1645927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0CAC8FA-0257-4F5C-B8E4-E50AB07D1587}"/>
              </a:ext>
            </a:extLst>
          </p:cNvPr>
          <p:cNvSpPr/>
          <p:nvPr userDrawn="1"/>
        </p:nvSpPr>
        <p:spPr>
          <a:xfrm>
            <a:off x="0" y="-1582"/>
            <a:ext cx="334078" cy="6859582"/>
          </a:xfrm>
          <a:prstGeom prst="rect">
            <a:avLst/>
          </a:prstGeom>
          <a:solidFill>
            <a:srgbClr val="AF0F21"/>
          </a:solidFill>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rgbClr val="AF0F21"/>
              </a:solidFill>
            </a:endParaRPr>
          </a:p>
        </p:txBody>
      </p:sp>
      <p:sp>
        <p:nvSpPr>
          <p:cNvPr id="11" name="Title 1"/>
          <p:cNvSpPr>
            <a:spLocks noGrp="1"/>
          </p:cNvSpPr>
          <p:nvPr>
            <p:ph type="title" hasCustomPrompt="1"/>
          </p:nvPr>
        </p:nvSpPr>
        <p:spPr>
          <a:xfrm>
            <a:off x="516081" y="314949"/>
            <a:ext cx="10972800" cy="885202"/>
          </a:xfrm>
          <a:prstGeom prst="rect">
            <a:avLst/>
          </a:prstGeom>
        </p:spPr>
        <p:txBody>
          <a:bodyPr/>
          <a:lstStyle>
            <a:lvl1pPr algn="l">
              <a:defRPr sz="4000" b="0">
                <a:solidFill>
                  <a:srgbClr val="AF0D1E"/>
                </a:solidFill>
                <a:latin typeface="DIN Alternate Bold"/>
              </a:defRPr>
            </a:lvl1pPr>
          </a:lstStyle>
          <a:p>
            <a:r>
              <a:rPr lang="en-US"/>
              <a:t>ADD TITLE</a:t>
            </a:r>
          </a:p>
        </p:txBody>
      </p:sp>
      <p:sp>
        <p:nvSpPr>
          <p:cNvPr id="13" name="Rectangle 12">
            <a:extLst>
              <a:ext uri="{FF2B5EF4-FFF2-40B4-BE49-F238E27FC236}">
                <a16:creationId xmlns:a16="http://schemas.microsoft.com/office/drawing/2014/main" id="{4F28A221-8570-4E98-A22F-C498541B504E}"/>
              </a:ext>
            </a:extLst>
          </p:cNvPr>
          <p:cNvSpPr/>
          <p:nvPr userDrawn="1"/>
        </p:nvSpPr>
        <p:spPr bwMode="auto">
          <a:xfrm rot="16200000">
            <a:off x="-3249262" y="3314700"/>
            <a:ext cx="6858001" cy="22860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800" b="1">
                <a:solidFill>
                  <a:schemeClr val="bg1"/>
                </a:solidFill>
              </a:rPr>
              <a:t>B</a:t>
            </a:r>
            <a:r>
              <a:rPr lang="en-US" sz="1400">
                <a:solidFill>
                  <a:schemeClr val="bg1"/>
                </a:solidFill>
              </a:rPr>
              <a:t>IOMEDICAL </a:t>
            </a:r>
            <a:r>
              <a:rPr lang="en-US" sz="1800" b="1">
                <a:solidFill>
                  <a:schemeClr val="bg1"/>
                </a:solidFill>
              </a:rPr>
              <a:t>O</a:t>
            </a:r>
            <a:r>
              <a:rPr lang="en-US" sz="1400">
                <a:solidFill>
                  <a:schemeClr val="bg1"/>
                </a:solidFill>
              </a:rPr>
              <a:t>PTICS </a:t>
            </a:r>
            <a:r>
              <a:rPr lang="en-US" sz="1800" b="1">
                <a:solidFill>
                  <a:schemeClr val="bg1"/>
                </a:solidFill>
              </a:rPr>
              <a:t>R</a:t>
            </a:r>
            <a:r>
              <a:rPr lang="en-US" sz="1400">
                <a:solidFill>
                  <a:schemeClr val="bg1"/>
                </a:solidFill>
              </a:rPr>
              <a:t>ESEARCH </a:t>
            </a:r>
            <a:r>
              <a:rPr lang="en-US" sz="1800" b="1">
                <a:solidFill>
                  <a:schemeClr val="bg1"/>
                </a:solidFill>
              </a:rPr>
              <a:t>G</a:t>
            </a:r>
            <a:r>
              <a:rPr lang="en-US" sz="1400">
                <a:solidFill>
                  <a:schemeClr val="bg1"/>
                </a:solidFill>
              </a:rPr>
              <a:t>ROUP</a:t>
            </a:r>
          </a:p>
        </p:txBody>
      </p:sp>
      <p:sp>
        <p:nvSpPr>
          <p:cNvPr id="14" name="Slide Number Placeholder 5">
            <a:extLst>
              <a:ext uri="{FF2B5EF4-FFF2-40B4-BE49-F238E27FC236}">
                <a16:creationId xmlns:a16="http://schemas.microsoft.com/office/drawing/2014/main" id="{40E06D34-7AEE-48E0-9BDA-A952629EBB27}"/>
              </a:ext>
            </a:extLst>
          </p:cNvPr>
          <p:cNvSpPr txBox="1">
            <a:spLocks/>
          </p:cNvSpPr>
          <p:nvPr userDrawn="1"/>
        </p:nvSpPr>
        <p:spPr>
          <a:xfrm>
            <a:off x="-148803" y="6542093"/>
            <a:ext cx="49475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6037B89-8B2D-46BA-9259-FF069AA10FAE}" type="slidenum">
              <a:rPr lang="en-CA" sz="1400" smtClean="0">
                <a:solidFill>
                  <a:schemeClr val="bg1"/>
                </a:solidFill>
              </a:rPr>
              <a:pPr/>
              <a:t>‹#›</a:t>
            </a:fld>
            <a:endParaRPr lang="en-CA">
              <a:solidFill>
                <a:schemeClr val="bg1"/>
              </a:solidFill>
            </a:endParaRPr>
          </a:p>
        </p:txBody>
      </p:sp>
    </p:spTree>
    <p:extLst>
      <p:ext uri="{BB962C8B-B14F-4D97-AF65-F5344CB8AC3E}">
        <p14:creationId xmlns:p14="http://schemas.microsoft.com/office/powerpoint/2010/main" val="173592792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4" name="Group 14"/>
          <p:cNvGrpSpPr>
            <a:grpSpLocks/>
          </p:cNvGrpSpPr>
          <p:nvPr userDrawn="1"/>
        </p:nvGrpSpPr>
        <p:grpSpPr bwMode="auto">
          <a:xfrm>
            <a:off x="0" y="0"/>
            <a:ext cx="12192000" cy="1371600"/>
            <a:chOff x="0" y="0"/>
            <a:chExt cx="9144000" cy="1371600"/>
          </a:xfrm>
        </p:grpSpPr>
        <p:sp>
          <p:nvSpPr>
            <p:cNvPr id="5" name="Rectangle 15"/>
            <p:cNvSpPr/>
            <p:nvPr/>
          </p:nvSpPr>
          <p:spPr bwMode="auto">
            <a:xfrm>
              <a:off x="0" y="0"/>
              <a:ext cx="9144000" cy="1371600"/>
            </a:xfrm>
            <a:prstGeom prst="rect">
              <a:avLst/>
            </a:prstGeom>
            <a:solidFill>
              <a:schemeClr val="accent4">
                <a:lumMod val="75000"/>
                <a:lumOff val="25000"/>
              </a:schemeClr>
            </a:solidFill>
            <a:ln w="9525" cap="flat" cmpd="sng" algn="ctr">
              <a:noFill/>
              <a:prstDash val="solid"/>
              <a:round/>
              <a:headEnd type="none" w="med" len="med"/>
              <a:tailEnd type="none" w="med" len="med"/>
            </a:ln>
            <a:effectLst/>
          </p:spPr>
          <p:txBody>
            <a:bodyPr/>
            <a:lstStyle/>
            <a:p>
              <a:pPr eaLnBrk="0" hangingPunct="0">
                <a:defRPr/>
              </a:pPr>
              <a:endParaRPr lang="en-US" sz="2400">
                <a:solidFill>
                  <a:srgbClr val="000000"/>
                </a:solidFill>
                <a:latin typeface="+mn-lt"/>
                <a:ea typeface="+mn-ea"/>
                <a:cs typeface="+mn-cs"/>
              </a:endParaRPr>
            </a:p>
          </p:txBody>
        </p:sp>
        <p:sp>
          <p:nvSpPr>
            <p:cNvPr id="6" name="Rectangle 16"/>
            <p:cNvSpPr/>
            <p:nvPr/>
          </p:nvSpPr>
          <p:spPr bwMode="auto">
            <a:xfrm>
              <a:off x="2209800" y="533400"/>
              <a:ext cx="3886200" cy="152400"/>
            </a:xfrm>
            <a:prstGeom prst="rect">
              <a:avLst/>
            </a:prstGeom>
            <a:solidFill>
              <a:schemeClr val="accent4">
                <a:lumMod val="75000"/>
                <a:lumOff val="25000"/>
              </a:schemeClr>
            </a:solidFill>
            <a:ln w="9525" cap="flat" cmpd="sng" algn="ctr">
              <a:noFill/>
              <a:prstDash val="solid"/>
              <a:round/>
              <a:headEnd type="none" w="med" len="med"/>
              <a:tailEnd type="none" w="med" len="med"/>
            </a:ln>
            <a:effectLst/>
          </p:spPr>
          <p:txBody>
            <a:bodyPr/>
            <a:lstStyle/>
            <a:p>
              <a:pPr eaLnBrk="0" hangingPunct="0">
                <a:defRPr/>
              </a:pPr>
              <a:endParaRPr lang="en-US" sz="2400">
                <a:solidFill>
                  <a:srgbClr val="000000"/>
                </a:solidFill>
                <a:latin typeface="+mn-lt"/>
                <a:ea typeface="+mn-ea"/>
                <a:cs typeface="+mn-cs"/>
              </a:endParaRPr>
            </a:p>
          </p:txBody>
        </p:sp>
      </p:grpSp>
      <p:sp>
        <p:nvSpPr>
          <p:cNvPr id="7" name="TextBox 22"/>
          <p:cNvSpPr txBox="1"/>
          <p:nvPr userDrawn="1"/>
        </p:nvSpPr>
        <p:spPr>
          <a:xfrm rot="5400000">
            <a:off x="-2512483" y="4141675"/>
            <a:ext cx="5257800" cy="174851"/>
          </a:xfrm>
          <a:prstGeom prst="rect">
            <a:avLst/>
          </a:prstGeom>
          <a:solidFill>
            <a:srgbClr val="2E2E2E"/>
          </a:solidFill>
        </p:spPr>
        <p:txBody>
          <a:bodyPr tIns="36000" bIns="0">
            <a:spAutoFit/>
          </a:bodyPr>
          <a:lstStyle/>
          <a:p>
            <a:pPr algn="ctr" eaLnBrk="0" hangingPunct="0">
              <a:defRPr/>
            </a:pPr>
            <a:r>
              <a:rPr lang="en-CA" sz="900" b="1" spc="100" dirty="0">
                <a:solidFill>
                  <a:srgbClr val="BCBCBC"/>
                </a:solidFill>
                <a:latin typeface="Helvetica" pitchFamily="34" charset="0"/>
                <a:ea typeface="+mn-ea"/>
                <a:cs typeface="Helvetica" pitchFamily="34" charset="0"/>
              </a:rPr>
              <a:t>BIOMEDICAL OPTICS RESEARCH GROUP</a:t>
            </a:r>
          </a:p>
        </p:txBody>
      </p:sp>
      <p:sp>
        <p:nvSpPr>
          <p:cNvPr id="8" name="Rectangle 23"/>
          <p:cNvSpPr/>
          <p:nvPr userDrawn="1"/>
        </p:nvSpPr>
        <p:spPr bwMode="auto">
          <a:xfrm rot="16200000">
            <a:off x="-2514600" y="3886200"/>
            <a:ext cx="5334000" cy="304800"/>
          </a:xfrm>
          <a:prstGeom prst="rect">
            <a:avLst/>
          </a:prstGeom>
          <a:solidFill>
            <a:schemeClr val="accent4">
              <a:lumMod val="75000"/>
              <a:lumOff val="25000"/>
            </a:schemeClr>
          </a:solidFill>
          <a:ln w="9525" cap="flat" cmpd="sng" algn="ctr">
            <a:noFill/>
            <a:prstDash val="solid"/>
            <a:round/>
            <a:headEnd type="none" w="med" len="med"/>
            <a:tailEnd type="none" w="med" len="med"/>
          </a:ln>
          <a:effectLst/>
        </p:spPr>
        <p:txBody>
          <a:bodyPr anchor="ctr"/>
          <a:lstStyle/>
          <a:p>
            <a:pPr algn="ctr" eaLnBrk="0" hangingPunct="0">
              <a:defRPr/>
            </a:pPr>
            <a:r>
              <a:rPr lang="en-US" sz="1600" b="1" spc="300" dirty="0">
                <a:solidFill>
                  <a:srgbClr val="FFFFFF"/>
                </a:solidFill>
                <a:latin typeface="Trebuchet MS" panose="020B0603020202020204" pitchFamily="34" charset="0"/>
                <a:ea typeface="+mn-ea"/>
                <a:cs typeface="+mn-cs"/>
              </a:rPr>
              <a:t>B</a:t>
            </a:r>
            <a:r>
              <a:rPr lang="en-US" sz="1200" spc="300" dirty="0">
                <a:solidFill>
                  <a:srgbClr val="FFFFFF"/>
                </a:solidFill>
                <a:latin typeface="Trebuchet MS" panose="020B0603020202020204" pitchFamily="34" charset="0"/>
                <a:ea typeface="+mn-ea"/>
                <a:cs typeface="+mn-cs"/>
              </a:rPr>
              <a:t>IOMEDICAL </a:t>
            </a:r>
            <a:r>
              <a:rPr lang="en-US" sz="1600" b="1" spc="300" dirty="0">
                <a:solidFill>
                  <a:srgbClr val="FFFFFF"/>
                </a:solidFill>
                <a:latin typeface="Trebuchet MS" panose="020B0603020202020204" pitchFamily="34" charset="0"/>
                <a:ea typeface="+mn-ea"/>
                <a:cs typeface="+mn-cs"/>
              </a:rPr>
              <a:t>O</a:t>
            </a:r>
            <a:r>
              <a:rPr lang="en-US" sz="1200" spc="300" dirty="0">
                <a:solidFill>
                  <a:srgbClr val="FFFFFF"/>
                </a:solidFill>
                <a:latin typeface="Trebuchet MS" panose="020B0603020202020204" pitchFamily="34" charset="0"/>
                <a:ea typeface="+mn-ea"/>
                <a:cs typeface="+mn-cs"/>
              </a:rPr>
              <a:t>PTICS </a:t>
            </a:r>
            <a:r>
              <a:rPr lang="en-US" sz="1600" b="1" spc="300" dirty="0">
                <a:solidFill>
                  <a:srgbClr val="FFFFFF"/>
                </a:solidFill>
                <a:latin typeface="Trebuchet MS" panose="020B0603020202020204" pitchFamily="34" charset="0"/>
                <a:ea typeface="+mn-ea"/>
                <a:cs typeface="+mn-cs"/>
              </a:rPr>
              <a:t>R</a:t>
            </a:r>
            <a:r>
              <a:rPr lang="en-US" sz="1200" spc="300" dirty="0">
                <a:solidFill>
                  <a:srgbClr val="FFFFFF"/>
                </a:solidFill>
                <a:latin typeface="Trebuchet MS" panose="020B0603020202020204" pitchFamily="34" charset="0"/>
                <a:ea typeface="+mn-ea"/>
                <a:cs typeface="+mn-cs"/>
              </a:rPr>
              <a:t>ESEARCH </a:t>
            </a:r>
            <a:r>
              <a:rPr lang="en-US" sz="1600" b="1" spc="300" dirty="0">
                <a:solidFill>
                  <a:srgbClr val="FFFFFF"/>
                </a:solidFill>
                <a:latin typeface="Trebuchet MS" panose="020B0603020202020204" pitchFamily="34" charset="0"/>
                <a:ea typeface="+mn-ea"/>
                <a:cs typeface="+mn-cs"/>
              </a:rPr>
              <a:t>G</a:t>
            </a:r>
            <a:r>
              <a:rPr lang="en-US" sz="1200" spc="300" dirty="0">
                <a:solidFill>
                  <a:srgbClr val="FFFFFF"/>
                </a:solidFill>
                <a:latin typeface="Trebuchet MS" panose="020B0603020202020204" pitchFamily="34" charset="0"/>
                <a:ea typeface="+mn-ea"/>
                <a:cs typeface="+mn-cs"/>
              </a:rPr>
              <a:t>ROUP</a:t>
            </a:r>
          </a:p>
        </p:txBody>
      </p:sp>
      <p:pic>
        <p:nvPicPr>
          <p:cNvPr id="9" name="Picture 24" descr="53003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2192000" cy="76200"/>
          </a:xfrm>
          <a:prstGeom prst="rect">
            <a:avLst/>
          </a:prstGeom>
          <a:noFill/>
          <a:ln w="9525">
            <a:noFill/>
            <a:miter lim="800000"/>
            <a:headEnd/>
            <a:tailEnd/>
          </a:ln>
        </p:spPr>
      </p:pic>
      <p:pic>
        <p:nvPicPr>
          <p:cNvPr id="10" name="Picture 25" descr="53003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629400"/>
            <a:ext cx="12192000" cy="228600"/>
          </a:xfrm>
          <a:prstGeom prst="rect">
            <a:avLst/>
          </a:prstGeom>
          <a:noFill/>
          <a:ln w="9525">
            <a:noFill/>
            <a:miter lim="800000"/>
            <a:headEnd/>
            <a:tailEnd/>
          </a:ln>
        </p:spPr>
      </p:pic>
      <p:sp>
        <p:nvSpPr>
          <p:cNvPr id="12" name="Rectangle 27"/>
          <p:cNvSpPr/>
          <p:nvPr userDrawn="1"/>
        </p:nvSpPr>
        <p:spPr bwMode="auto">
          <a:xfrm>
            <a:off x="1550581" y="342727"/>
            <a:ext cx="4775200" cy="228600"/>
          </a:xfrm>
          <a:prstGeom prst="rect">
            <a:avLst/>
          </a:prstGeom>
          <a:solidFill>
            <a:schemeClr val="accent4">
              <a:lumMod val="75000"/>
              <a:lumOff val="25000"/>
            </a:schemeClr>
          </a:solidFill>
          <a:ln w="9525" cap="flat" cmpd="sng" algn="ctr">
            <a:noFill/>
            <a:prstDash val="solid"/>
            <a:round/>
            <a:headEnd type="none" w="med" len="med"/>
            <a:tailEnd type="none" w="med" len="med"/>
          </a:ln>
          <a:effectLst/>
        </p:spPr>
        <p:txBody>
          <a:bodyPr/>
          <a:lstStyle/>
          <a:p>
            <a:pPr eaLnBrk="0" hangingPunct="0">
              <a:defRPr/>
            </a:pPr>
            <a:r>
              <a:rPr lang="en-US" sz="1100" b="1" spc="100" baseline="0" dirty="0">
                <a:solidFill>
                  <a:schemeClr val="bg1"/>
                </a:solidFill>
                <a:latin typeface="Trebuchet MS" panose="020B0603020202020204" pitchFamily="34" charset="0"/>
                <a:ea typeface="+mn-ea"/>
                <a:cs typeface="Angsana New" pitchFamily="18" charset="-34"/>
              </a:rPr>
              <a:t>FACULTY OF </a:t>
            </a:r>
          </a:p>
          <a:p>
            <a:pPr eaLnBrk="0" hangingPunct="0">
              <a:defRPr/>
            </a:pPr>
            <a:r>
              <a:rPr lang="en-US" sz="1100" b="1" spc="100" baseline="0" dirty="0">
                <a:solidFill>
                  <a:schemeClr val="bg1"/>
                </a:solidFill>
                <a:latin typeface="Trebuchet MS" panose="020B0603020202020204" pitchFamily="34" charset="0"/>
                <a:ea typeface="+mn-ea"/>
                <a:cs typeface="Angsana New" pitchFamily="18" charset="-34"/>
              </a:rPr>
              <a:t>APPLIED SCIENCES</a:t>
            </a:r>
          </a:p>
        </p:txBody>
      </p:sp>
      <p:sp>
        <p:nvSpPr>
          <p:cNvPr id="13" name="Slide Number Placeholder 5"/>
          <p:cNvSpPr txBox="1">
            <a:spLocks/>
          </p:cNvSpPr>
          <p:nvPr userDrawn="1"/>
        </p:nvSpPr>
        <p:spPr>
          <a:xfrm>
            <a:off x="4673600" y="6629400"/>
            <a:ext cx="2540000" cy="228600"/>
          </a:xfrm>
          <a:prstGeom prst="rect">
            <a:avLst/>
          </a:prstGeom>
        </p:spPr>
        <p:txBody>
          <a:bodyPr/>
          <a:lstStyle>
            <a:lvl1pPr algn="ctr">
              <a:defRPr sz="1100">
                <a:solidFill>
                  <a:schemeClr val="bg1"/>
                </a:solidFill>
              </a:defRPr>
            </a:lvl1pPr>
          </a:lstStyle>
          <a:p>
            <a:pPr fontAlgn="auto">
              <a:spcBef>
                <a:spcPts val="0"/>
              </a:spcBef>
              <a:spcAft>
                <a:spcPts val="0"/>
              </a:spcAft>
              <a:defRPr/>
            </a:pPr>
            <a:fld id="{D7235D44-8E6D-47EE-84DE-A53A0122309E}" type="slidenum">
              <a:rPr lang="en-US" sz="1100" smtClean="0">
                <a:latin typeface="+mn-lt"/>
                <a:ea typeface="+mn-ea"/>
                <a:cs typeface="+mn-cs"/>
              </a:rPr>
              <a:pPr fontAlgn="auto">
                <a:spcBef>
                  <a:spcPts val="0"/>
                </a:spcBef>
                <a:spcAft>
                  <a:spcPts val="0"/>
                </a:spcAft>
                <a:defRPr/>
              </a:pPr>
              <a:t>‹#›</a:t>
            </a:fld>
            <a:endParaRPr lang="en-US" sz="1100" dirty="0">
              <a:latin typeface="+mn-lt"/>
              <a:ea typeface="+mn-ea"/>
              <a:cs typeface="+mn-cs"/>
            </a:endParaRPr>
          </a:p>
        </p:txBody>
      </p:sp>
      <p:sp>
        <p:nvSpPr>
          <p:cNvPr id="18" name="Title 1"/>
          <p:cNvSpPr>
            <a:spLocks noGrp="1"/>
          </p:cNvSpPr>
          <p:nvPr>
            <p:ph type="title"/>
          </p:nvPr>
        </p:nvSpPr>
        <p:spPr>
          <a:xfrm>
            <a:off x="711200" y="685800"/>
            <a:ext cx="10871200" cy="685800"/>
          </a:xfrm>
          <a:prstGeom prst="rect">
            <a:avLst/>
          </a:prstGeom>
        </p:spPr>
        <p:txBody>
          <a:bodyPr/>
          <a:lstStyle>
            <a:lvl1pPr>
              <a:defRPr sz="4000">
                <a:latin typeface="Trebuchet MS" panose="020B0603020202020204" pitchFamily="34" charset="0"/>
              </a:defRPr>
            </a:lvl1pPr>
          </a:lstStyle>
          <a:p>
            <a:r>
              <a:rPr lang="en-US" dirty="0"/>
              <a:t>Click to edit Master title style</a:t>
            </a:r>
            <a:endParaRPr lang="en-CA" dirty="0"/>
          </a:p>
        </p:txBody>
      </p:sp>
      <p:sp>
        <p:nvSpPr>
          <p:cNvPr id="19" name="Content Placeholder 2"/>
          <p:cNvSpPr>
            <a:spLocks noGrp="1"/>
          </p:cNvSpPr>
          <p:nvPr>
            <p:ph idx="1"/>
          </p:nvPr>
        </p:nvSpPr>
        <p:spPr>
          <a:xfrm>
            <a:off x="914400" y="1524000"/>
            <a:ext cx="10668000" cy="4876800"/>
          </a:xfrm>
          <a:prstGeom prst="rect">
            <a:avLst/>
          </a:prstGeo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0" y="-1"/>
            <a:ext cx="1523310" cy="761655"/>
          </a:xfrm>
          <a:prstGeom prst="rect">
            <a:avLst/>
          </a:prstGeom>
        </p:spPr>
      </p:pic>
    </p:spTree>
    <p:extLst>
      <p:ext uri="{BB962C8B-B14F-4D97-AF65-F5344CB8AC3E}">
        <p14:creationId xmlns:p14="http://schemas.microsoft.com/office/powerpoint/2010/main" val="22464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flipH="1">
            <a:off x="-21167" y="6248400"/>
            <a:ext cx="4411133"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flipH="1">
            <a:off x="5588000" y="6248400"/>
            <a:ext cx="1016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a:xfrm>
            <a:off x="8737600" y="6248400"/>
            <a:ext cx="2540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fld id="{1D312BC5-836D-431F-9848-32B9E96A9261}" type="slidenum">
              <a:rPr lang="en-US"/>
              <a:pPr>
                <a:defRPr/>
              </a:pPr>
              <a:t>‹#›</a:t>
            </a:fld>
            <a:endParaRPr lang="en-US"/>
          </a:p>
        </p:txBody>
      </p:sp>
    </p:spTree>
    <p:extLst>
      <p:ext uri="{BB962C8B-B14F-4D97-AF65-F5344CB8AC3E}">
        <p14:creationId xmlns:p14="http://schemas.microsoft.com/office/powerpoint/2010/main" val="3395487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871200" cy="1143000"/>
          </a:xfrm>
          <a:prstGeom prst="rect">
            <a:avLst/>
          </a:prstGeom>
        </p:spPr>
        <p:txBody>
          <a:bodyPr/>
          <a:lstStyle/>
          <a:p>
            <a:r>
              <a:rPr lang="en-US"/>
              <a:t>Click to edit Master title style</a:t>
            </a:r>
            <a:endParaRPr lang="en-CA"/>
          </a:p>
        </p:txBody>
      </p:sp>
      <p:sp>
        <p:nvSpPr>
          <p:cNvPr id="3" name="Content Placeholder 2"/>
          <p:cNvSpPr>
            <a:spLocks noGrp="1"/>
          </p:cNvSpPr>
          <p:nvPr>
            <p:ph sz="half" idx="1"/>
          </p:nvPr>
        </p:nvSpPr>
        <p:spPr>
          <a:xfrm>
            <a:off x="914400" y="1981200"/>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981200"/>
            <a:ext cx="508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flipH="1">
            <a:off x="-21167" y="6248400"/>
            <a:ext cx="4411133"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flipH="1">
            <a:off x="5588000" y="6248400"/>
            <a:ext cx="1016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a:xfrm>
            <a:off x="8737600" y="6248400"/>
            <a:ext cx="2540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fld id="{BA752307-5408-41D1-9904-7A4CEC825159}" type="slidenum">
              <a:rPr lang="en-US"/>
              <a:pPr>
                <a:defRPr/>
              </a:pPr>
              <a:t>‹#›</a:t>
            </a:fld>
            <a:endParaRPr lang="en-US"/>
          </a:p>
        </p:txBody>
      </p:sp>
    </p:spTree>
    <p:extLst>
      <p:ext uri="{BB962C8B-B14F-4D97-AF65-F5344CB8AC3E}">
        <p14:creationId xmlns:p14="http://schemas.microsoft.com/office/powerpoint/2010/main" val="296111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flipH="1">
            <a:off x="-21167" y="6248400"/>
            <a:ext cx="4411133"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8" name="Footer Placeholder 7"/>
          <p:cNvSpPr>
            <a:spLocks noGrp="1"/>
          </p:cNvSpPr>
          <p:nvPr>
            <p:ph type="ftr" sz="quarter" idx="11"/>
          </p:nvPr>
        </p:nvSpPr>
        <p:spPr>
          <a:xfrm flipH="1">
            <a:off x="5588000" y="6248400"/>
            <a:ext cx="1016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9" name="Slide Number Placeholder 8"/>
          <p:cNvSpPr>
            <a:spLocks noGrp="1"/>
          </p:cNvSpPr>
          <p:nvPr>
            <p:ph type="sldNum" sz="quarter" idx="12"/>
          </p:nvPr>
        </p:nvSpPr>
        <p:spPr>
          <a:xfrm>
            <a:off x="8737600" y="6248400"/>
            <a:ext cx="2540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fld id="{FF93FD3B-1168-4985-8271-75A31A51E5D2}" type="slidenum">
              <a:rPr lang="en-US"/>
              <a:pPr>
                <a:defRPr/>
              </a:pPr>
              <a:t>‹#›</a:t>
            </a:fld>
            <a:endParaRPr lang="en-US"/>
          </a:p>
        </p:txBody>
      </p:sp>
    </p:spTree>
    <p:extLst>
      <p:ext uri="{BB962C8B-B14F-4D97-AF65-F5344CB8AC3E}">
        <p14:creationId xmlns:p14="http://schemas.microsoft.com/office/powerpoint/2010/main" val="626904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871200" cy="1143000"/>
          </a:xfrm>
          <a:prstGeom prst="rect">
            <a:avLst/>
          </a:prstGeom>
        </p:spPr>
        <p:txBody>
          <a:bodyPr/>
          <a:lstStyle/>
          <a:p>
            <a:r>
              <a:rPr lang="en-US"/>
              <a:t>Click to edit Master title style</a:t>
            </a:r>
            <a:endParaRPr lang="en-CA"/>
          </a:p>
        </p:txBody>
      </p:sp>
      <p:grpSp>
        <p:nvGrpSpPr>
          <p:cNvPr id="6" name="Group 14"/>
          <p:cNvGrpSpPr>
            <a:grpSpLocks/>
          </p:cNvGrpSpPr>
          <p:nvPr userDrawn="1"/>
        </p:nvGrpSpPr>
        <p:grpSpPr bwMode="auto">
          <a:xfrm>
            <a:off x="0" y="-56562"/>
            <a:ext cx="12192000" cy="7066961"/>
            <a:chOff x="0" y="0"/>
            <a:chExt cx="9144000" cy="1371600"/>
          </a:xfrm>
        </p:grpSpPr>
        <p:sp>
          <p:nvSpPr>
            <p:cNvPr id="7" name="Rectangle 15"/>
            <p:cNvSpPr/>
            <p:nvPr/>
          </p:nvSpPr>
          <p:spPr bwMode="auto">
            <a:xfrm>
              <a:off x="0" y="0"/>
              <a:ext cx="9144000" cy="1371600"/>
            </a:xfrm>
            <a:prstGeom prst="rect">
              <a:avLst/>
            </a:prstGeom>
            <a:solidFill>
              <a:schemeClr val="accent4">
                <a:lumMod val="75000"/>
                <a:lumOff val="25000"/>
              </a:schemeClr>
            </a:solidFill>
            <a:ln w="9525" cap="flat" cmpd="sng" algn="ctr">
              <a:noFill/>
              <a:prstDash val="solid"/>
              <a:round/>
              <a:headEnd type="none" w="med" len="med"/>
              <a:tailEnd type="none" w="med" len="med"/>
            </a:ln>
            <a:effectLst/>
          </p:spPr>
          <p:txBody>
            <a:bodyPr/>
            <a:lstStyle/>
            <a:p>
              <a:pPr eaLnBrk="0" hangingPunct="0">
                <a:defRPr/>
              </a:pPr>
              <a:endParaRPr lang="en-US" sz="2400">
                <a:solidFill>
                  <a:srgbClr val="000000"/>
                </a:solidFill>
                <a:latin typeface="+mn-lt"/>
                <a:ea typeface="+mn-ea"/>
                <a:cs typeface="+mn-cs"/>
              </a:endParaRPr>
            </a:p>
          </p:txBody>
        </p:sp>
        <p:sp>
          <p:nvSpPr>
            <p:cNvPr id="8" name="Rectangle 16"/>
            <p:cNvSpPr/>
            <p:nvPr/>
          </p:nvSpPr>
          <p:spPr bwMode="auto">
            <a:xfrm>
              <a:off x="2209800" y="533400"/>
              <a:ext cx="3886200" cy="152400"/>
            </a:xfrm>
            <a:prstGeom prst="rect">
              <a:avLst/>
            </a:prstGeom>
            <a:solidFill>
              <a:schemeClr val="accent4">
                <a:lumMod val="75000"/>
                <a:lumOff val="25000"/>
              </a:schemeClr>
            </a:solidFill>
            <a:ln w="9525" cap="flat" cmpd="sng" algn="ctr">
              <a:noFill/>
              <a:prstDash val="solid"/>
              <a:round/>
              <a:headEnd type="none" w="med" len="med"/>
              <a:tailEnd type="none" w="med" len="med"/>
            </a:ln>
            <a:effectLst/>
          </p:spPr>
          <p:txBody>
            <a:bodyPr/>
            <a:lstStyle/>
            <a:p>
              <a:pPr eaLnBrk="0" hangingPunct="0">
                <a:defRPr/>
              </a:pPr>
              <a:endParaRPr lang="en-US" sz="2400">
                <a:solidFill>
                  <a:srgbClr val="000000"/>
                </a:solidFill>
                <a:latin typeface="+mn-lt"/>
                <a:ea typeface="+mn-ea"/>
                <a:cs typeface="+mn-cs"/>
              </a:endParaRPr>
            </a:p>
          </p:txBody>
        </p:sp>
      </p:grpSp>
      <p:sp>
        <p:nvSpPr>
          <p:cNvPr id="10" name="Rectangle 27"/>
          <p:cNvSpPr/>
          <p:nvPr userDrawn="1"/>
        </p:nvSpPr>
        <p:spPr bwMode="auto">
          <a:xfrm>
            <a:off x="1550581" y="342727"/>
            <a:ext cx="4775200" cy="228600"/>
          </a:xfrm>
          <a:prstGeom prst="rect">
            <a:avLst/>
          </a:prstGeom>
          <a:solidFill>
            <a:schemeClr val="accent4">
              <a:lumMod val="75000"/>
              <a:lumOff val="25000"/>
            </a:schemeClr>
          </a:solidFill>
          <a:ln w="9525" cap="flat" cmpd="sng" algn="ctr">
            <a:noFill/>
            <a:prstDash val="solid"/>
            <a:round/>
            <a:headEnd type="none" w="med" len="med"/>
            <a:tailEnd type="none" w="med" len="med"/>
          </a:ln>
          <a:effectLst/>
        </p:spPr>
        <p:txBody>
          <a:bodyPr/>
          <a:lstStyle/>
          <a:p>
            <a:pPr eaLnBrk="0" hangingPunct="0">
              <a:defRPr/>
            </a:pPr>
            <a:r>
              <a:rPr lang="en-US" sz="1100" b="1" spc="100" baseline="0" dirty="0">
                <a:solidFill>
                  <a:schemeClr val="bg1"/>
                </a:solidFill>
                <a:latin typeface="Trebuchet MS" panose="020B0603020202020204" pitchFamily="34" charset="0"/>
                <a:ea typeface="+mn-ea"/>
                <a:cs typeface="Angsana New" pitchFamily="18" charset="-34"/>
              </a:rPr>
              <a:t>FACULTY OF </a:t>
            </a:r>
          </a:p>
          <a:p>
            <a:pPr eaLnBrk="0" hangingPunct="0">
              <a:defRPr/>
            </a:pPr>
            <a:r>
              <a:rPr lang="en-US" sz="1100" b="1" spc="100" baseline="0" dirty="0">
                <a:solidFill>
                  <a:schemeClr val="bg1"/>
                </a:solidFill>
                <a:latin typeface="Trebuchet MS" panose="020B0603020202020204" pitchFamily="34" charset="0"/>
                <a:ea typeface="+mn-ea"/>
                <a:cs typeface="Angsana New" pitchFamily="18" charset="-34"/>
              </a:rPr>
              <a:t>APPLIED SCIENCES</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0" y="-1"/>
            <a:ext cx="1523310" cy="761655"/>
          </a:xfrm>
          <a:prstGeom prst="rect">
            <a:avLst/>
          </a:prstGeom>
        </p:spPr>
      </p:pic>
    </p:spTree>
    <p:extLst>
      <p:ext uri="{BB962C8B-B14F-4D97-AF65-F5344CB8AC3E}">
        <p14:creationId xmlns:p14="http://schemas.microsoft.com/office/powerpoint/2010/main" val="1558772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359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flipH="1">
            <a:off x="-21167" y="6248400"/>
            <a:ext cx="4411133"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flipH="1">
            <a:off x="5588000" y="6248400"/>
            <a:ext cx="1016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a:xfrm>
            <a:off x="8737600" y="6248400"/>
            <a:ext cx="2540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fld id="{51449EC5-5926-422E-8092-2EC60B205685}" type="slidenum">
              <a:rPr lang="en-US"/>
              <a:pPr>
                <a:defRPr/>
              </a:pPr>
              <a:t>‹#›</a:t>
            </a:fld>
            <a:endParaRPr lang="en-US"/>
          </a:p>
        </p:txBody>
      </p:sp>
    </p:spTree>
    <p:extLst>
      <p:ext uri="{BB962C8B-B14F-4D97-AF65-F5344CB8AC3E}">
        <p14:creationId xmlns:p14="http://schemas.microsoft.com/office/powerpoint/2010/main" val="59831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flipH="1">
            <a:off x="-21167" y="6248400"/>
            <a:ext cx="4411133"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flipH="1">
            <a:off x="5588000" y="6248400"/>
            <a:ext cx="1016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a:xfrm>
            <a:off x="8737600" y="6248400"/>
            <a:ext cx="2540000" cy="457200"/>
          </a:xfrm>
          <a:prstGeom prst="rect">
            <a:avLst/>
          </a:prstGeom>
        </p:spPr>
        <p:txBody>
          <a:bodyPr/>
          <a:lstStyle>
            <a:lvl1pPr fontAlgn="auto">
              <a:spcBef>
                <a:spcPts val="0"/>
              </a:spcBef>
              <a:spcAft>
                <a:spcPts val="0"/>
              </a:spcAft>
              <a:defRPr>
                <a:solidFill>
                  <a:srgbClr val="000000"/>
                </a:solidFill>
                <a:latin typeface="+mn-lt"/>
                <a:ea typeface="+mn-ea"/>
                <a:cs typeface="+mn-cs"/>
              </a:defRPr>
            </a:lvl1pPr>
          </a:lstStyle>
          <a:p>
            <a:pPr>
              <a:defRPr/>
            </a:pPr>
            <a:fld id="{85E646E9-FE47-40B8-9662-AEAA380B697A}" type="slidenum">
              <a:rPr lang="en-US"/>
              <a:pPr>
                <a:defRPr/>
              </a:pPr>
              <a:t>‹#›</a:t>
            </a:fld>
            <a:endParaRPr lang="en-US"/>
          </a:p>
        </p:txBody>
      </p:sp>
    </p:spTree>
    <p:extLst>
      <p:ext uri="{BB962C8B-B14F-4D97-AF65-F5344CB8AC3E}">
        <p14:creationId xmlns:p14="http://schemas.microsoft.com/office/powerpoint/2010/main" val="77409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449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600" b="1">
          <a:solidFill>
            <a:schemeClr val="bg1"/>
          </a:solidFill>
          <a:latin typeface="+mj-lt"/>
          <a:ea typeface="+mj-ea"/>
          <a:cs typeface="ＭＳ Ｐゴシック"/>
        </a:defRPr>
      </a:lvl1pPr>
      <a:lvl2pPr algn="ctr" rtl="0" eaLnBrk="0" fontAlgn="base" hangingPunct="0">
        <a:spcBef>
          <a:spcPct val="0"/>
        </a:spcBef>
        <a:spcAft>
          <a:spcPct val="0"/>
        </a:spcAft>
        <a:defRPr sz="3600" b="1">
          <a:solidFill>
            <a:schemeClr val="bg1"/>
          </a:solidFill>
          <a:latin typeface="Arial" charset="0"/>
          <a:ea typeface="ＭＳ Ｐゴシック" charset="-128"/>
          <a:cs typeface="ＭＳ Ｐゴシック"/>
        </a:defRPr>
      </a:lvl2pPr>
      <a:lvl3pPr algn="ctr" rtl="0" eaLnBrk="0" fontAlgn="base" hangingPunct="0">
        <a:spcBef>
          <a:spcPct val="0"/>
        </a:spcBef>
        <a:spcAft>
          <a:spcPct val="0"/>
        </a:spcAft>
        <a:defRPr sz="3600" b="1">
          <a:solidFill>
            <a:schemeClr val="bg1"/>
          </a:solidFill>
          <a:latin typeface="Arial" charset="0"/>
          <a:ea typeface="ＭＳ Ｐゴシック" charset="-128"/>
          <a:cs typeface="ＭＳ Ｐゴシック"/>
        </a:defRPr>
      </a:lvl3pPr>
      <a:lvl4pPr algn="ctr" rtl="0" eaLnBrk="0" fontAlgn="base" hangingPunct="0">
        <a:spcBef>
          <a:spcPct val="0"/>
        </a:spcBef>
        <a:spcAft>
          <a:spcPct val="0"/>
        </a:spcAft>
        <a:defRPr sz="3600" b="1">
          <a:solidFill>
            <a:schemeClr val="bg1"/>
          </a:solidFill>
          <a:latin typeface="Arial" charset="0"/>
          <a:ea typeface="ＭＳ Ｐゴシック" charset="-128"/>
          <a:cs typeface="ＭＳ Ｐゴシック"/>
        </a:defRPr>
      </a:lvl4pPr>
      <a:lvl5pPr algn="ctr" rtl="0" eaLnBrk="0" fontAlgn="base" hangingPunct="0">
        <a:spcBef>
          <a:spcPct val="0"/>
        </a:spcBef>
        <a:spcAft>
          <a:spcPct val="0"/>
        </a:spcAft>
        <a:defRPr sz="3600" b="1">
          <a:solidFill>
            <a:schemeClr val="bg1"/>
          </a:solidFill>
          <a:latin typeface="Arial" charset="0"/>
          <a:ea typeface="ＭＳ Ｐゴシック" charset="-128"/>
          <a:cs typeface="ＭＳ Ｐゴシック"/>
        </a:defRPr>
      </a:lvl5pPr>
      <a:lvl6pPr marL="457200" algn="ctr" rtl="0" fontAlgn="base">
        <a:spcBef>
          <a:spcPct val="0"/>
        </a:spcBef>
        <a:spcAft>
          <a:spcPct val="0"/>
        </a:spcAft>
        <a:defRPr sz="4400">
          <a:solidFill>
            <a:schemeClr val="tx2"/>
          </a:solidFill>
          <a:latin typeface="Arial" charset="0"/>
          <a:ea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a:defRPr>
      </a:lvl1pPr>
      <a:lvl2pPr marL="742950" indent="-285750" algn="l" rtl="0" eaLnBrk="0" fontAlgn="base" hangingPunct="0">
        <a:spcBef>
          <a:spcPct val="20000"/>
        </a:spcBef>
        <a:spcAft>
          <a:spcPct val="0"/>
        </a:spcAft>
        <a:buChar char="–"/>
        <a:defRPr sz="2800">
          <a:solidFill>
            <a:schemeClr val="tx1"/>
          </a:solidFill>
          <a:latin typeface="+mn-lt"/>
          <a:ea typeface="+mn-ea"/>
          <a:cs typeface="ＭＳ Ｐゴシック"/>
        </a:defRPr>
      </a:lvl2pPr>
      <a:lvl3pPr marL="1143000" indent="-228600" algn="l" rtl="0" eaLnBrk="0" fontAlgn="base" hangingPunct="0">
        <a:spcBef>
          <a:spcPct val="20000"/>
        </a:spcBef>
        <a:spcAft>
          <a:spcPct val="0"/>
        </a:spcAft>
        <a:buChar char="•"/>
        <a:defRPr sz="2400">
          <a:solidFill>
            <a:schemeClr val="tx1"/>
          </a:solidFill>
          <a:latin typeface="+mn-lt"/>
          <a:ea typeface="+mn-ea"/>
          <a:cs typeface="ＭＳ Ｐゴシック"/>
        </a:defRPr>
      </a:lvl3pPr>
      <a:lvl4pPr marL="1600200" indent="-228600" algn="l" rtl="0" eaLnBrk="0" fontAlgn="base" hangingPunct="0">
        <a:spcBef>
          <a:spcPct val="20000"/>
        </a:spcBef>
        <a:spcAft>
          <a:spcPct val="0"/>
        </a:spcAft>
        <a:buChar char="–"/>
        <a:defRPr sz="2000">
          <a:solidFill>
            <a:schemeClr val="tx1"/>
          </a:solidFill>
          <a:latin typeface="+mn-lt"/>
          <a:ea typeface="+mn-ea"/>
          <a:cs typeface="ＭＳ Ｐゴシック"/>
        </a:defRPr>
      </a:lvl4pPr>
      <a:lvl5pPr marL="2057400" indent="-228600" algn="l" rtl="0" eaLnBrk="0" fontAlgn="base" hangingPunct="0">
        <a:spcBef>
          <a:spcPct val="20000"/>
        </a:spcBef>
        <a:spcAft>
          <a:spcPct val="0"/>
        </a:spcAft>
        <a:buChar char="»"/>
        <a:defRPr sz="2000">
          <a:solidFill>
            <a:schemeClr val="tx1"/>
          </a:solidFill>
          <a:latin typeface="+mn-lt"/>
          <a:ea typeface="+mn-ea"/>
          <a:cs typeface="ＭＳ Ｐゴシック"/>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comments" Target="../comments/commen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10.png"/><Relationship Id="rId7" Type="http://schemas.openxmlformats.org/officeDocument/2006/relationships/image" Target="../media/image4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2.png"/><Relationship Id="rId7" Type="http://schemas.openxmlformats.org/officeDocument/2006/relationships/image" Target="../media/image62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 b="27271"/>
          <a:stretch/>
        </p:blipFill>
        <p:spPr bwMode="auto">
          <a:xfrm flipV="1">
            <a:off x="-19493" y="-304800"/>
            <a:ext cx="12211493" cy="6503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494" y="4426565"/>
            <a:ext cx="12211494" cy="2431435"/>
          </a:xfrm>
          <a:prstGeom prst="rect">
            <a:avLst/>
          </a:prstGeom>
          <a:solidFill>
            <a:srgbClr val="A6192E"/>
          </a:solid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Arial" charset="0"/>
                <a:ea typeface="ＭＳ Ｐゴシック"/>
              </a:rPr>
              <a:t>Optical Coherence Tomography: Prediction of Progression of Diabetic Retinopathy Severity Through Machine Learning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Trebuchet MS" panose="020B0603020202020204" pitchFamily="34" charset="0"/>
                <a:ea typeface="ＭＳ Ｐゴシック"/>
                <a:cs typeface="Times New Roman"/>
              </a:rPr>
              <a:t>Cyrus WaChong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Trebuchet MS" panose="020B0603020202020204" pitchFamily="34" charset="0"/>
                <a:ea typeface="ＭＳ Ｐゴシック"/>
                <a:cs typeface="Times New Roman"/>
              </a:rPr>
              <a:t>BASc Thesis Defense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Trebuchet MS" panose="020B0603020202020204" pitchFamily="34" charset="0"/>
                <a:ea typeface="ＭＳ Ｐゴシック"/>
                <a:cs typeface="Times New Roman"/>
              </a:rPr>
              <a:t>March </a:t>
            </a:r>
            <a:r>
              <a:rPr lang="en-CA" sz="2000" dirty="0">
                <a:solidFill>
                  <a:srgbClr val="FFFFFF"/>
                </a:solidFill>
                <a:latin typeface="Trebuchet MS" panose="020B0603020202020204" pitchFamily="34" charset="0"/>
                <a:ea typeface="ＭＳ Ｐゴシック"/>
                <a:cs typeface="Times New Roman"/>
              </a:rPr>
              <a:t>29</a:t>
            </a:r>
            <a:r>
              <a:rPr kumimoji="0" lang="en-CA" sz="2000" b="0" i="0" u="none" strike="noStrike" kern="1200" cap="none" spc="0" normalizeH="0" baseline="30000" noProof="0" dirty="0" err="1">
                <a:ln>
                  <a:noFill/>
                </a:ln>
                <a:solidFill>
                  <a:srgbClr val="FFFFFF"/>
                </a:solidFill>
                <a:effectLst/>
                <a:uLnTx/>
                <a:uFillTx/>
                <a:latin typeface="Trebuchet MS" panose="020B0603020202020204" pitchFamily="34" charset="0"/>
                <a:ea typeface="ＭＳ Ｐゴシック"/>
                <a:cs typeface="Times New Roman"/>
              </a:rPr>
              <a:t>th</a:t>
            </a:r>
            <a:r>
              <a:rPr kumimoji="0" lang="en-CA" sz="2000" b="0" i="0" u="none" strike="noStrike" kern="1200" cap="none" spc="0" normalizeH="0" baseline="0" noProof="0" dirty="0">
                <a:ln>
                  <a:noFill/>
                </a:ln>
                <a:solidFill>
                  <a:srgbClr val="FFFFFF"/>
                </a:solidFill>
                <a:effectLst/>
                <a:uLnTx/>
                <a:uFillTx/>
                <a:latin typeface="Trebuchet MS" panose="020B0603020202020204" pitchFamily="34" charset="0"/>
                <a:ea typeface="ＭＳ Ｐゴシック"/>
                <a:cs typeface="Times New Roman"/>
              </a:rPr>
              <a:t>, 2021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Trebuchet MS" panose="020B0603020202020204" pitchFamily="34" charset="0"/>
                <a:ea typeface="ＭＳ Ｐゴシック"/>
                <a:cs typeface="Times New Roman"/>
              </a:rPr>
              <a:t>Engineering Science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30000" noProof="0" dirty="0">
              <a:ln>
                <a:noFill/>
              </a:ln>
              <a:solidFill>
                <a:srgbClr val="FFFFFF"/>
              </a:solidFill>
              <a:effectLst/>
              <a:uLnTx/>
              <a:uFillTx/>
              <a:latin typeface="Trebuchet MS" panose="020B0603020202020204" pitchFamily="34" charset="0"/>
              <a:ea typeface="ＭＳ Ｐゴシック"/>
              <a:cs typeface="Times New Roman"/>
            </a:endParaRPr>
          </a:p>
        </p:txBody>
      </p:sp>
      <p:pic>
        <p:nvPicPr>
          <p:cNvPr id="6" name="Picture 5" descr="TESTLOGO_white.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82200" y="5533662"/>
            <a:ext cx="2229293" cy="1460329"/>
          </a:xfrm>
          <a:prstGeom prst="rect">
            <a:avLst/>
          </a:prstGeom>
        </p:spPr>
      </p:pic>
    </p:spTree>
    <p:extLst>
      <p:ext uri="{BB962C8B-B14F-4D97-AF65-F5344CB8AC3E}">
        <p14:creationId xmlns:p14="http://schemas.microsoft.com/office/powerpoint/2010/main" val="136231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Using Structural OCT Images </a:t>
            </a:r>
          </a:p>
        </p:txBody>
      </p:sp>
      <p:sp>
        <p:nvSpPr>
          <p:cNvPr id="17" name="CustomShape 7">
            <a:extLst>
              <a:ext uri="{FF2B5EF4-FFF2-40B4-BE49-F238E27FC236}">
                <a16:creationId xmlns:a16="http://schemas.microsoft.com/office/drawing/2014/main" id="{792A8A91-D275-4306-915E-91854470B1CB}"/>
              </a:ext>
            </a:extLst>
          </p:cNvPr>
          <p:cNvSpPr>
            <a:spLocks noChangeAspect="1"/>
          </p:cNvSpPr>
          <p:nvPr/>
        </p:nvSpPr>
        <p:spPr>
          <a:xfrm>
            <a:off x="7207200" y="2944516"/>
            <a:ext cx="1354153" cy="584563"/>
          </a:xfrm>
          <a:prstGeom prst="rightArrow">
            <a:avLst>
              <a:gd name="adj1" fmla="val 50000"/>
              <a:gd name="adj2" fmla="val 50000"/>
            </a:avLst>
          </a:prstGeom>
          <a:gradFill rotWithShape="0">
            <a:gsLst>
              <a:gs pos="0">
                <a:srgbClr val="70000C"/>
              </a:gs>
              <a:gs pos="100000">
                <a:srgbClr val="920011"/>
              </a:gs>
            </a:gsLst>
            <a:lin ang="16200000"/>
          </a:gradFill>
          <a:ln>
            <a:solidFill>
              <a:srgbClr val="890A19"/>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4" name="Group 3">
            <a:extLst>
              <a:ext uri="{FF2B5EF4-FFF2-40B4-BE49-F238E27FC236}">
                <a16:creationId xmlns:a16="http://schemas.microsoft.com/office/drawing/2014/main" id="{3A532B9F-0550-4FF7-9443-72530A4DE15A}"/>
              </a:ext>
            </a:extLst>
          </p:cNvPr>
          <p:cNvGrpSpPr>
            <a:grpSpLocks noChangeAspect="1"/>
          </p:cNvGrpSpPr>
          <p:nvPr/>
        </p:nvGrpSpPr>
        <p:grpSpPr>
          <a:xfrm>
            <a:off x="8750880" y="1987420"/>
            <a:ext cx="3049557" cy="3416900"/>
            <a:chOff x="8750880" y="1774440"/>
            <a:chExt cx="3239640" cy="3629880"/>
          </a:xfrm>
        </p:grpSpPr>
        <p:pic>
          <p:nvPicPr>
            <p:cNvPr id="23" name="Picture 29">
              <a:extLst>
                <a:ext uri="{FF2B5EF4-FFF2-40B4-BE49-F238E27FC236}">
                  <a16:creationId xmlns:a16="http://schemas.microsoft.com/office/drawing/2014/main" id="{83142778-18B3-4208-8CB1-056AD1D68173}"/>
                </a:ext>
              </a:extLst>
            </p:cNvPr>
            <p:cNvPicPr/>
            <p:nvPr/>
          </p:nvPicPr>
          <p:blipFill>
            <a:blip r:embed="rId3">
              <a:extLst>
                <a:ext uri="{28A0092B-C50C-407E-A947-70E740481C1C}">
                  <a14:useLocalDpi xmlns:a14="http://schemas.microsoft.com/office/drawing/2010/main" val="0"/>
                </a:ext>
              </a:extLst>
            </a:blip>
            <a:srcRect/>
            <a:stretch/>
          </p:blipFill>
          <p:spPr>
            <a:xfrm>
              <a:off x="8750880" y="2164680"/>
              <a:ext cx="3239640" cy="3239640"/>
            </a:xfrm>
            <a:prstGeom prst="rect">
              <a:avLst/>
            </a:prstGeom>
            <a:ln>
              <a:noFill/>
            </a:ln>
          </p:spPr>
        </p:pic>
        <p:sp>
          <p:nvSpPr>
            <p:cNvPr id="24" name="CustomShape 8">
              <a:extLst>
                <a:ext uri="{FF2B5EF4-FFF2-40B4-BE49-F238E27FC236}">
                  <a16:creationId xmlns:a16="http://schemas.microsoft.com/office/drawing/2014/main" id="{DC172828-749F-41F3-926A-EB32BC3BD566}"/>
                </a:ext>
              </a:extLst>
            </p:cNvPr>
            <p:cNvSpPr/>
            <p:nvPr/>
          </p:nvSpPr>
          <p:spPr>
            <a:xfrm>
              <a:off x="9217799" y="1774440"/>
              <a:ext cx="2714904" cy="39080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000000"/>
                  </a:solidFill>
                  <a:latin typeface="Arial"/>
                  <a:ea typeface="ＭＳ Ｐゴシック"/>
                </a:rPr>
                <a:t>Neural network input</a:t>
              </a:r>
              <a:endParaRPr lang="en-US" sz="1800" b="0" strike="noStrike" spc="-1" dirty="0">
                <a:latin typeface="Arial"/>
              </a:endParaRPr>
            </a:p>
          </p:txBody>
        </p:sp>
      </p:grpSp>
      <p:grpSp>
        <p:nvGrpSpPr>
          <p:cNvPr id="2" name="Group 1">
            <a:extLst>
              <a:ext uri="{FF2B5EF4-FFF2-40B4-BE49-F238E27FC236}">
                <a16:creationId xmlns:a16="http://schemas.microsoft.com/office/drawing/2014/main" id="{3558C10D-6C4F-4A9C-B06F-C960C69A5473}"/>
              </a:ext>
            </a:extLst>
          </p:cNvPr>
          <p:cNvGrpSpPr>
            <a:grpSpLocks noChangeAspect="1"/>
          </p:cNvGrpSpPr>
          <p:nvPr/>
        </p:nvGrpSpPr>
        <p:grpSpPr>
          <a:xfrm>
            <a:off x="445987" y="1569026"/>
            <a:ext cx="6354627" cy="2471771"/>
            <a:chOff x="376200" y="1306440"/>
            <a:chExt cx="6750720" cy="2625840"/>
          </a:xfrm>
        </p:grpSpPr>
        <p:sp>
          <p:nvSpPr>
            <p:cNvPr id="13" name="CustomShape 5">
              <a:extLst>
                <a:ext uri="{FF2B5EF4-FFF2-40B4-BE49-F238E27FC236}">
                  <a16:creationId xmlns:a16="http://schemas.microsoft.com/office/drawing/2014/main" id="{63D0C42B-1BBC-4129-8EB6-A3A473A0BA2F}"/>
                </a:ext>
              </a:extLst>
            </p:cNvPr>
            <p:cNvSpPr/>
            <p:nvPr/>
          </p:nvSpPr>
          <p:spPr>
            <a:xfrm>
              <a:off x="376200" y="1306440"/>
              <a:ext cx="6750720" cy="2625840"/>
            </a:xfrm>
            <a:prstGeom prst="rect">
              <a:avLst/>
            </a:prstGeom>
            <a:noFill/>
            <a:ln>
              <a:solidFill>
                <a:srgbClr val="FF0000"/>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18" name="Picture 3">
              <a:extLst>
                <a:ext uri="{FF2B5EF4-FFF2-40B4-BE49-F238E27FC236}">
                  <a16:creationId xmlns:a16="http://schemas.microsoft.com/office/drawing/2014/main" id="{E6A61F6D-44C8-4B99-83F5-0ACDFA813B14}"/>
                </a:ext>
              </a:extLst>
            </p:cNvPr>
            <p:cNvPicPr/>
            <p:nvPr/>
          </p:nvPicPr>
          <p:blipFill>
            <a:blip r:embed="rId4">
              <a:extLst>
                <a:ext uri="{28A0092B-C50C-407E-A947-70E740481C1C}">
                  <a14:useLocalDpi xmlns:a14="http://schemas.microsoft.com/office/drawing/2010/main" val="0"/>
                </a:ext>
              </a:extLst>
            </a:blip>
            <a:srcRect/>
            <a:stretch/>
          </p:blipFill>
          <p:spPr>
            <a:xfrm>
              <a:off x="460341" y="1675800"/>
              <a:ext cx="2154797" cy="2159640"/>
            </a:xfrm>
            <a:prstGeom prst="rect">
              <a:avLst/>
            </a:prstGeom>
            <a:ln>
              <a:noFill/>
            </a:ln>
          </p:spPr>
        </p:pic>
        <p:pic>
          <p:nvPicPr>
            <p:cNvPr id="19" name="Picture 5">
              <a:extLst>
                <a:ext uri="{FF2B5EF4-FFF2-40B4-BE49-F238E27FC236}">
                  <a16:creationId xmlns:a16="http://schemas.microsoft.com/office/drawing/2014/main" id="{8FC4526B-F57B-4F52-8DDB-C0041C23F7C6}"/>
                </a:ext>
              </a:extLst>
            </p:cNvPr>
            <p:cNvPicPr/>
            <p:nvPr/>
          </p:nvPicPr>
          <p:blipFill>
            <a:blip r:embed="rId5">
              <a:extLst>
                <a:ext uri="{28A0092B-C50C-407E-A947-70E740481C1C}">
                  <a14:useLocalDpi xmlns:a14="http://schemas.microsoft.com/office/drawing/2010/main" val="0"/>
                </a:ext>
              </a:extLst>
            </a:blip>
            <a:srcRect/>
            <a:stretch/>
          </p:blipFill>
          <p:spPr>
            <a:xfrm>
              <a:off x="2670840" y="1690232"/>
              <a:ext cx="2159640" cy="2145178"/>
            </a:xfrm>
            <a:prstGeom prst="rect">
              <a:avLst/>
            </a:prstGeom>
            <a:ln>
              <a:noFill/>
            </a:ln>
          </p:spPr>
        </p:pic>
        <p:pic>
          <p:nvPicPr>
            <p:cNvPr id="20" name="Picture 9">
              <a:extLst>
                <a:ext uri="{FF2B5EF4-FFF2-40B4-BE49-F238E27FC236}">
                  <a16:creationId xmlns:a16="http://schemas.microsoft.com/office/drawing/2014/main" id="{70EC8A6D-B84A-47A8-9980-CA66F1D0FF84}"/>
                </a:ext>
              </a:extLst>
            </p:cNvPr>
            <p:cNvPicPr/>
            <p:nvPr/>
          </p:nvPicPr>
          <p:blipFill>
            <a:blip r:embed="rId6">
              <a:extLst>
                <a:ext uri="{28A0092B-C50C-407E-A947-70E740481C1C}">
                  <a14:useLocalDpi xmlns:a14="http://schemas.microsoft.com/office/drawing/2010/main" val="0"/>
                </a:ext>
              </a:extLst>
            </a:blip>
            <a:srcRect/>
            <a:stretch/>
          </p:blipFill>
          <p:spPr>
            <a:xfrm>
              <a:off x="4888080" y="1683000"/>
              <a:ext cx="2159640" cy="2159640"/>
            </a:xfrm>
            <a:prstGeom prst="rect">
              <a:avLst/>
            </a:prstGeom>
            <a:ln>
              <a:noFill/>
            </a:ln>
          </p:spPr>
        </p:pic>
        <p:grpSp>
          <p:nvGrpSpPr>
            <p:cNvPr id="25" name="Group 9">
              <a:extLst>
                <a:ext uri="{FF2B5EF4-FFF2-40B4-BE49-F238E27FC236}">
                  <a16:creationId xmlns:a16="http://schemas.microsoft.com/office/drawing/2014/main" id="{C900043A-E6BF-4C21-86AD-4CF470A824A3}"/>
                </a:ext>
              </a:extLst>
            </p:cNvPr>
            <p:cNvGrpSpPr/>
            <p:nvPr/>
          </p:nvGrpSpPr>
          <p:grpSpPr>
            <a:xfrm>
              <a:off x="838440" y="1324440"/>
              <a:ext cx="5968800" cy="390808"/>
              <a:chOff x="838440" y="1324440"/>
              <a:chExt cx="5968800" cy="390808"/>
            </a:xfrm>
          </p:grpSpPr>
          <p:sp>
            <p:nvSpPr>
              <p:cNvPr id="26" name="CustomShape 10">
                <a:extLst>
                  <a:ext uri="{FF2B5EF4-FFF2-40B4-BE49-F238E27FC236}">
                    <a16:creationId xmlns:a16="http://schemas.microsoft.com/office/drawing/2014/main" id="{63B27E94-FAA7-40A6-978D-DC260328ED3E}"/>
                  </a:ext>
                </a:extLst>
              </p:cNvPr>
              <p:cNvSpPr/>
              <p:nvPr/>
            </p:nvSpPr>
            <p:spPr>
              <a:xfrm>
                <a:off x="3095716" y="1324440"/>
                <a:ext cx="1474048" cy="39080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000000"/>
                    </a:solidFill>
                    <a:latin typeface="Arial"/>
                    <a:ea typeface="ＭＳ Ｐゴシック"/>
                  </a:rPr>
                  <a:t>DCP Angio</a:t>
                </a:r>
                <a:endParaRPr lang="en-US" sz="1800" b="0" strike="noStrike" spc="-1" dirty="0">
                  <a:latin typeface="Arial"/>
                </a:endParaRPr>
              </a:p>
            </p:txBody>
          </p:sp>
          <p:sp>
            <p:nvSpPr>
              <p:cNvPr id="27" name="CustomShape 11">
                <a:extLst>
                  <a:ext uri="{FF2B5EF4-FFF2-40B4-BE49-F238E27FC236}">
                    <a16:creationId xmlns:a16="http://schemas.microsoft.com/office/drawing/2014/main" id="{96BA5DC5-A921-483F-BD47-B60ECFDC6119}"/>
                  </a:ext>
                </a:extLst>
              </p:cNvPr>
              <p:cNvSpPr/>
              <p:nvPr/>
            </p:nvSpPr>
            <p:spPr>
              <a:xfrm>
                <a:off x="838440" y="1324440"/>
                <a:ext cx="1393200" cy="39080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Arial"/>
                    <a:ea typeface="ＭＳ Ｐゴシック"/>
                  </a:rPr>
                  <a:t>SCP Angio</a:t>
                </a:r>
                <a:endParaRPr lang="en-US" sz="1800" b="0" strike="noStrike" spc="-1" dirty="0">
                  <a:latin typeface="Arial"/>
                </a:endParaRPr>
              </a:p>
            </p:txBody>
          </p:sp>
          <p:sp>
            <p:nvSpPr>
              <p:cNvPr id="28" name="CustomShape 12">
                <a:extLst>
                  <a:ext uri="{FF2B5EF4-FFF2-40B4-BE49-F238E27FC236}">
                    <a16:creationId xmlns:a16="http://schemas.microsoft.com/office/drawing/2014/main" id="{1FD28E7B-E8C3-4B95-96B6-919CA500F5B5}"/>
                  </a:ext>
                </a:extLst>
              </p:cNvPr>
              <p:cNvSpPr/>
              <p:nvPr/>
            </p:nvSpPr>
            <p:spPr>
              <a:xfrm>
                <a:off x="5047920" y="1324440"/>
                <a:ext cx="17593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000000"/>
                    </a:solidFill>
                    <a:latin typeface="Arial"/>
                    <a:ea typeface="ＭＳ Ｐゴシック"/>
                  </a:rPr>
                  <a:t>MIP Structural</a:t>
                </a:r>
                <a:endParaRPr lang="en-US" sz="1800" b="0" strike="noStrike" spc="-1" dirty="0">
                  <a:latin typeface="Arial"/>
                </a:endParaRPr>
              </a:p>
            </p:txBody>
          </p:sp>
        </p:grpSp>
      </p:grpSp>
      <p:grpSp>
        <p:nvGrpSpPr>
          <p:cNvPr id="3" name="Group 2">
            <a:extLst>
              <a:ext uri="{FF2B5EF4-FFF2-40B4-BE49-F238E27FC236}">
                <a16:creationId xmlns:a16="http://schemas.microsoft.com/office/drawing/2014/main" id="{05242298-3C0A-4D37-9EDC-147B80471805}"/>
              </a:ext>
            </a:extLst>
          </p:cNvPr>
          <p:cNvGrpSpPr>
            <a:grpSpLocks noChangeAspect="1"/>
          </p:cNvGrpSpPr>
          <p:nvPr/>
        </p:nvGrpSpPr>
        <p:grpSpPr>
          <a:xfrm>
            <a:off x="3428445" y="4204186"/>
            <a:ext cx="4562305" cy="2400268"/>
            <a:chOff x="3504240" y="4227840"/>
            <a:chExt cx="4846680" cy="2549880"/>
          </a:xfrm>
        </p:grpSpPr>
        <p:grpSp>
          <p:nvGrpSpPr>
            <p:cNvPr id="9" name="Group 2">
              <a:extLst>
                <a:ext uri="{FF2B5EF4-FFF2-40B4-BE49-F238E27FC236}">
                  <a16:creationId xmlns:a16="http://schemas.microsoft.com/office/drawing/2014/main" id="{6912C1CC-B182-4501-855C-3680FBC90250}"/>
                </a:ext>
              </a:extLst>
            </p:cNvPr>
            <p:cNvGrpSpPr/>
            <p:nvPr/>
          </p:nvGrpSpPr>
          <p:grpSpPr>
            <a:xfrm>
              <a:off x="3785400" y="4227840"/>
              <a:ext cx="4301280" cy="390809"/>
              <a:chOff x="3785400" y="4227840"/>
              <a:chExt cx="4301280" cy="390809"/>
            </a:xfrm>
          </p:grpSpPr>
          <p:sp>
            <p:nvSpPr>
              <p:cNvPr id="11" name="CustomShape 3">
                <a:extLst>
                  <a:ext uri="{FF2B5EF4-FFF2-40B4-BE49-F238E27FC236}">
                    <a16:creationId xmlns:a16="http://schemas.microsoft.com/office/drawing/2014/main" id="{11931EA5-864B-4984-90B9-54FED1F8C114}"/>
                  </a:ext>
                </a:extLst>
              </p:cNvPr>
              <p:cNvSpPr/>
              <p:nvPr/>
            </p:nvSpPr>
            <p:spPr>
              <a:xfrm>
                <a:off x="3785400" y="4227840"/>
                <a:ext cx="1817280" cy="3908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000000"/>
                    </a:solidFill>
                    <a:latin typeface="Arial"/>
                    <a:ea typeface="ＭＳ Ｐゴシック"/>
                  </a:rPr>
                  <a:t>SCP Structural</a:t>
                </a:r>
                <a:endParaRPr lang="en-US" sz="1800" b="0" strike="noStrike" spc="-1" dirty="0">
                  <a:latin typeface="Arial"/>
                </a:endParaRPr>
              </a:p>
            </p:txBody>
          </p:sp>
          <p:sp>
            <p:nvSpPr>
              <p:cNvPr id="12" name="CustomShape 4">
                <a:extLst>
                  <a:ext uri="{FF2B5EF4-FFF2-40B4-BE49-F238E27FC236}">
                    <a16:creationId xmlns:a16="http://schemas.microsoft.com/office/drawing/2014/main" id="{B4D1A2DC-36B6-41DF-96CB-7497BBB27347}"/>
                  </a:ext>
                </a:extLst>
              </p:cNvPr>
              <p:cNvSpPr/>
              <p:nvPr/>
            </p:nvSpPr>
            <p:spPr>
              <a:xfrm>
                <a:off x="6269400" y="4227840"/>
                <a:ext cx="1817280" cy="39080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000000"/>
                    </a:solidFill>
                    <a:latin typeface="Arial"/>
                    <a:ea typeface="ＭＳ Ｐゴシック"/>
                  </a:rPr>
                  <a:t>DCP Structural</a:t>
                </a:r>
                <a:endParaRPr lang="en-US" sz="1800" b="0" strike="noStrike" spc="-1" dirty="0">
                  <a:latin typeface="Arial"/>
                </a:endParaRPr>
              </a:p>
            </p:txBody>
          </p:sp>
        </p:grpSp>
        <p:pic>
          <p:nvPicPr>
            <p:cNvPr id="21" name="Picture 13">
              <a:extLst>
                <a:ext uri="{FF2B5EF4-FFF2-40B4-BE49-F238E27FC236}">
                  <a16:creationId xmlns:a16="http://schemas.microsoft.com/office/drawing/2014/main" id="{9524B827-030A-4DAB-B09B-90C9345BB3FD}"/>
                </a:ext>
              </a:extLst>
            </p:cNvPr>
            <p:cNvPicPr/>
            <p:nvPr/>
          </p:nvPicPr>
          <p:blipFill>
            <a:blip r:embed="rId7">
              <a:extLst>
                <a:ext uri="{28A0092B-C50C-407E-A947-70E740481C1C}">
                  <a14:useLocalDpi xmlns:a14="http://schemas.microsoft.com/office/drawing/2010/main" val="0"/>
                </a:ext>
              </a:extLst>
            </a:blip>
            <a:srcRect/>
            <a:stretch/>
          </p:blipFill>
          <p:spPr>
            <a:xfrm>
              <a:off x="6095880" y="4563091"/>
              <a:ext cx="2159640" cy="2155857"/>
            </a:xfrm>
            <a:prstGeom prst="rect">
              <a:avLst/>
            </a:prstGeom>
            <a:ln>
              <a:noFill/>
            </a:ln>
          </p:spPr>
        </p:pic>
        <p:pic>
          <p:nvPicPr>
            <p:cNvPr id="22" name="Picture 25">
              <a:extLst>
                <a:ext uri="{FF2B5EF4-FFF2-40B4-BE49-F238E27FC236}">
                  <a16:creationId xmlns:a16="http://schemas.microsoft.com/office/drawing/2014/main" id="{5F045A8E-9C17-4483-A321-95AC50D632FF}"/>
                </a:ext>
              </a:extLst>
            </p:cNvPr>
            <p:cNvPicPr/>
            <p:nvPr/>
          </p:nvPicPr>
          <p:blipFill>
            <a:blip r:embed="rId8">
              <a:extLst>
                <a:ext uri="{28A0092B-C50C-407E-A947-70E740481C1C}">
                  <a14:useLocalDpi xmlns:a14="http://schemas.microsoft.com/office/drawing/2010/main" val="0"/>
                </a:ext>
              </a:extLst>
            </a:blip>
            <a:srcRect/>
            <a:stretch/>
          </p:blipFill>
          <p:spPr>
            <a:xfrm>
              <a:off x="3634200" y="4564975"/>
              <a:ext cx="2159640" cy="2152088"/>
            </a:xfrm>
            <a:prstGeom prst="rect">
              <a:avLst/>
            </a:prstGeom>
            <a:ln>
              <a:noFill/>
            </a:ln>
          </p:spPr>
        </p:pic>
        <p:sp>
          <p:nvSpPr>
            <p:cNvPr id="29" name="CustomShape 16">
              <a:extLst>
                <a:ext uri="{FF2B5EF4-FFF2-40B4-BE49-F238E27FC236}">
                  <a16:creationId xmlns:a16="http://schemas.microsoft.com/office/drawing/2014/main" id="{56CFE7E6-6225-476F-8204-55C6248ECA17}"/>
                </a:ext>
              </a:extLst>
            </p:cNvPr>
            <p:cNvSpPr/>
            <p:nvPr/>
          </p:nvSpPr>
          <p:spPr>
            <a:xfrm>
              <a:off x="3504240" y="4240080"/>
              <a:ext cx="4846680" cy="2537640"/>
            </a:xfrm>
            <a:prstGeom prst="rect">
              <a:avLst/>
            </a:prstGeom>
            <a:noFill/>
            <a:ln>
              <a:solidFill>
                <a:srgbClr val="00B0F0"/>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30" name="CustomShape 6">
            <a:extLst>
              <a:ext uri="{FF2B5EF4-FFF2-40B4-BE49-F238E27FC236}">
                <a16:creationId xmlns:a16="http://schemas.microsoft.com/office/drawing/2014/main" id="{C73C1AEB-E224-4A5F-8680-5AC60790E55E}"/>
              </a:ext>
            </a:extLst>
          </p:cNvPr>
          <p:cNvSpPr/>
          <p:nvPr/>
        </p:nvSpPr>
        <p:spPr>
          <a:xfrm flipH="1" flipV="1">
            <a:off x="6576480" y="3888000"/>
            <a:ext cx="674280" cy="341640"/>
          </a:xfrm>
          <a:custGeom>
            <a:avLst/>
            <a:gdLst/>
            <a:ahLst/>
            <a:cxnLst/>
            <a:rect l="l" t="t" r="r" b="b"/>
            <a:pathLst>
              <a:path w="21600" h="21600">
                <a:moveTo>
                  <a:pt x="0" y="0"/>
                </a:moveTo>
                <a:lnTo>
                  <a:pt x="21600" y="21600"/>
                </a:lnTo>
              </a:path>
            </a:pathLst>
          </a:cu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1" name="CustomShape 13">
            <a:extLst>
              <a:ext uri="{FF2B5EF4-FFF2-40B4-BE49-F238E27FC236}">
                <a16:creationId xmlns:a16="http://schemas.microsoft.com/office/drawing/2014/main" id="{7C82B0F8-5FD7-4DF5-9FB6-5C246C3AF53C}"/>
              </a:ext>
            </a:extLst>
          </p:cNvPr>
          <p:cNvSpPr/>
          <p:nvPr/>
        </p:nvSpPr>
        <p:spPr>
          <a:xfrm flipV="1">
            <a:off x="4694040" y="3888720"/>
            <a:ext cx="616680" cy="338400"/>
          </a:xfrm>
          <a:custGeom>
            <a:avLst/>
            <a:gdLst/>
            <a:ahLst/>
            <a:cxnLst/>
            <a:rect l="l" t="t" r="r" b="b"/>
            <a:pathLst>
              <a:path w="21600" h="21600">
                <a:moveTo>
                  <a:pt x="0" y="0"/>
                </a:moveTo>
                <a:lnTo>
                  <a:pt x="21600" y="21600"/>
                </a:lnTo>
              </a:path>
            </a:pathLst>
          </a:cu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extLst>
      <p:ext uri="{BB962C8B-B14F-4D97-AF65-F5344CB8AC3E}">
        <p14:creationId xmlns:p14="http://schemas.microsoft.com/office/powerpoint/2010/main" val="1973205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603753"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Methods Explored</a:t>
            </a:r>
          </a:p>
        </p:txBody>
      </p:sp>
      <p:sp>
        <p:nvSpPr>
          <p:cNvPr id="3" name="TextBox 2">
            <a:extLst>
              <a:ext uri="{FF2B5EF4-FFF2-40B4-BE49-F238E27FC236}">
                <a16:creationId xmlns:a16="http://schemas.microsoft.com/office/drawing/2014/main" id="{3BD11394-5F5A-4357-B997-1913CC9BA9C3}"/>
              </a:ext>
            </a:extLst>
          </p:cNvPr>
          <p:cNvSpPr txBox="1"/>
          <p:nvPr/>
        </p:nvSpPr>
        <p:spPr>
          <a:xfrm>
            <a:off x="811762" y="1959429"/>
            <a:ext cx="10385482" cy="4062651"/>
          </a:xfrm>
          <a:prstGeom prst="rect">
            <a:avLst/>
          </a:prstGeom>
          <a:noFill/>
        </p:spPr>
        <p:txBody>
          <a:bodyPr wrap="square" rtlCol="0">
            <a:spAutoFit/>
          </a:bodyPr>
          <a:lstStyle/>
          <a:p>
            <a:pPr marL="342900" indent="-342900">
              <a:lnSpc>
                <a:spcPct val="150000"/>
              </a:lnSpc>
              <a:buFont typeface="+mj-lt"/>
              <a:buAutoNum type="arabicParenR"/>
            </a:pPr>
            <a:r>
              <a:rPr lang="en-US" sz="2000" b="1" dirty="0">
                <a:latin typeface="Calibri" panose="020F0502020204030204" pitchFamily="34" charset="0"/>
                <a:cs typeface="Calibri" panose="020F0502020204030204" pitchFamily="34" charset="0"/>
              </a:rPr>
              <a:t>Down-sampling</a:t>
            </a:r>
          </a:p>
          <a:p>
            <a:pPr marL="800100" lvl="1" indent="-34290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Decreasing size of larger class to match smaller class</a:t>
            </a:r>
          </a:p>
          <a:p>
            <a:pPr marL="342900" indent="-342900">
              <a:lnSpc>
                <a:spcPct val="150000"/>
              </a:lnSpc>
              <a:buFont typeface="+mj-lt"/>
              <a:buAutoNum type="arabicParenR"/>
            </a:pPr>
            <a:r>
              <a:rPr lang="en-US" sz="2000" b="1" dirty="0">
                <a:latin typeface="Calibri" panose="020F0502020204030204" pitchFamily="34" charset="0"/>
                <a:cs typeface="Calibri" panose="020F0502020204030204" pitchFamily="34" charset="0"/>
              </a:rPr>
              <a:t>Data Augmentation</a:t>
            </a:r>
          </a:p>
          <a:p>
            <a:pPr marL="800100" lvl="1" indent="-34290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Up-sample smaller class to size of larger class with image transformations </a:t>
            </a:r>
          </a:p>
          <a:p>
            <a:pPr marL="1257300" lvl="2" indent="-342900">
              <a:lnSpc>
                <a:spcPct val="150000"/>
              </a:lnSpc>
              <a:buFont typeface="Wingdings" panose="05000000000000000000" pitchFamily="2" charset="2"/>
              <a:buChar char="Ø"/>
            </a:pPr>
            <a:r>
              <a:rPr lang="en-US" sz="2000" dirty="0">
                <a:latin typeface="Calibri" panose="020F0502020204030204" pitchFamily="34" charset="0"/>
                <a:cs typeface="Calibri" panose="020F0502020204030204" pitchFamily="34" charset="0"/>
              </a:rPr>
              <a:t>Rotations, reflections, contrast scaling</a:t>
            </a:r>
          </a:p>
          <a:p>
            <a:pPr marL="342900" indent="-342900">
              <a:lnSpc>
                <a:spcPct val="150000"/>
              </a:lnSpc>
              <a:buFont typeface="+mj-lt"/>
              <a:buAutoNum type="arabicParenR"/>
            </a:pPr>
            <a:r>
              <a:rPr lang="en-US" sz="2000" b="1" dirty="0">
                <a:latin typeface="Calibri" panose="020F0502020204030204" pitchFamily="34" charset="0"/>
                <a:cs typeface="Calibri" panose="020F0502020204030204" pitchFamily="34" charset="0"/>
              </a:rPr>
              <a:t>Transfer Learning</a:t>
            </a:r>
          </a:p>
          <a:p>
            <a:pPr marL="800100" lvl="1" indent="-34290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Weights of previously trained neural networks to initialize current network</a:t>
            </a:r>
          </a:p>
          <a:p>
            <a:pPr marL="1257300" lvl="2" indent="-34290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Used weights from ImageNet network and DR classification network</a:t>
            </a:r>
          </a:p>
          <a:p>
            <a:pPr marL="1257300" lvl="2" indent="-342900">
              <a:buFont typeface="Courier New" panose="02070309020205020404" pitchFamily="49" charset="0"/>
              <a:buChar char="o"/>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4448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603753"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lang="en-US" sz="4500" dirty="0">
                <a:solidFill>
                  <a:srgbClr val="FFFFFF"/>
                </a:solidFill>
                <a:ea typeface="ＭＳ Ｐゴシック"/>
              </a:rPr>
              <a:t>Convolutional Neural Networks</a:t>
            </a:r>
            <a:endParaRPr kumimoji="0" lang="en-US" sz="4500" b="0" i="0" u="none" strike="noStrike" kern="1200" cap="none" spc="0" normalizeH="0" baseline="0" noProof="0" dirty="0">
              <a:ln>
                <a:noFill/>
              </a:ln>
              <a:solidFill>
                <a:srgbClr val="FFFFFF"/>
              </a:solidFill>
              <a:effectLst/>
              <a:uLnTx/>
              <a:uFillTx/>
              <a:latin typeface="DIN Alternate Bold"/>
              <a:ea typeface="ＭＳ Ｐゴシック"/>
            </a:endParaRPr>
          </a:p>
        </p:txBody>
      </p:sp>
      <p:sp>
        <p:nvSpPr>
          <p:cNvPr id="4" name="TextBox 3">
            <a:extLst>
              <a:ext uri="{FF2B5EF4-FFF2-40B4-BE49-F238E27FC236}">
                <a16:creationId xmlns:a16="http://schemas.microsoft.com/office/drawing/2014/main" id="{6367726E-36B7-4FFC-8E32-B425AB976C70}"/>
              </a:ext>
            </a:extLst>
          </p:cNvPr>
          <p:cNvSpPr txBox="1"/>
          <p:nvPr/>
        </p:nvSpPr>
        <p:spPr>
          <a:xfrm>
            <a:off x="588247" y="1731741"/>
            <a:ext cx="10385482" cy="347787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b="1" dirty="0">
                <a:latin typeface="Calibri" panose="020F0502020204030204" pitchFamily="34" charset="0"/>
                <a:cs typeface="Calibri" panose="020F0502020204030204" pitchFamily="34" charset="0"/>
              </a:rPr>
              <a:t>Image-based approach uses Convolutional Neural Network (CNN)</a:t>
            </a:r>
          </a:p>
          <a:p>
            <a:pPr marL="742950" lvl="1" indent="-285750">
              <a:lnSpc>
                <a:spcPct val="20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CNN’s use trainable kernels (sliding windows) </a:t>
            </a:r>
          </a:p>
          <a:p>
            <a:pPr marL="1200150" lvl="2" indent="-285750">
              <a:lnSpc>
                <a:spcPct val="200000"/>
              </a:lnSpc>
              <a:buFont typeface="Wingdings" panose="05000000000000000000" pitchFamily="2" charset="2"/>
              <a:buChar char="Ø"/>
            </a:pPr>
            <a:r>
              <a:rPr lang="en-US" sz="2000" dirty="0">
                <a:latin typeface="Calibri" panose="020F0502020204030204" pitchFamily="34" charset="0"/>
                <a:cs typeface="Calibri" panose="020F0502020204030204" pitchFamily="34" charset="0"/>
              </a:rPr>
              <a:t>Able to detect features in images </a:t>
            </a:r>
          </a:p>
          <a:p>
            <a:pPr marL="285750" indent="-285750">
              <a:lnSpc>
                <a:spcPct val="200000"/>
              </a:lnSpc>
              <a:buFont typeface="Arial" panose="020B0604020202020204" pitchFamily="34" charset="0"/>
              <a:buChar char="•"/>
            </a:pPr>
            <a:r>
              <a:rPr lang="en-US" sz="2000" b="1" dirty="0">
                <a:latin typeface="Calibri" panose="020F0502020204030204" pitchFamily="34" charset="0"/>
                <a:cs typeface="Calibri" panose="020F0502020204030204" pitchFamily="34" charset="0"/>
              </a:rPr>
              <a:t>2-D convolutions performed with kernels</a:t>
            </a:r>
          </a:p>
          <a:p>
            <a:pPr marL="742950" lvl="1" indent="-285750">
              <a:lnSpc>
                <a:spcPct val="20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Done using matrix multiplication with input and kernel</a:t>
            </a:r>
          </a:p>
          <a:p>
            <a:pPr marL="1257300" lvl="2" indent="-342900">
              <a:buFont typeface="Courier New" panose="02070309020205020404" pitchFamily="49" charset="0"/>
              <a:buChar char="o"/>
            </a:pPr>
            <a:endParaRPr lang="en-US" sz="2000" dirty="0">
              <a:latin typeface="Calibri" panose="020F0502020204030204" pitchFamily="34" charset="0"/>
              <a:cs typeface="Calibri" panose="020F0502020204030204" pitchFamily="34" charset="0"/>
            </a:endParaRPr>
          </a:p>
        </p:txBody>
      </p:sp>
      <p:pic>
        <p:nvPicPr>
          <p:cNvPr id="8" name="Picture 7" descr="Diagram&#10;&#10;Description automatically generated">
            <a:extLst>
              <a:ext uri="{FF2B5EF4-FFF2-40B4-BE49-F238E27FC236}">
                <a16:creationId xmlns:a16="http://schemas.microsoft.com/office/drawing/2014/main" id="{954D43B4-1CDF-418C-B0D9-97F73EC813CA}"/>
              </a:ext>
            </a:extLst>
          </p:cNvPr>
          <p:cNvPicPr>
            <a:picLocks noChangeAspect="1"/>
          </p:cNvPicPr>
          <p:nvPr/>
        </p:nvPicPr>
        <p:blipFill rotWithShape="1">
          <a:blip r:embed="rId3">
            <a:extLst>
              <a:ext uri="{28A0092B-C50C-407E-A947-70E740481C1C}">
                <a14:useLocalDpi xmlns:a14="http://schemas.microsoft.com/office/drawing/2010/main" val="0"/>
              </a:ext>
            </a:extLst>
          </a:blip>
          <a:srcRect r="21635"/>
          <a:stretch/>
        </p:blipFill>
        <p:spPr>
          <a:xfrm>
            <a:off x="7134224" y="2393554"/>
            <a:ext cx="4619626" cy="3429000"/>
          </a:xfrm>
          <a:prstGeom prst="rect">
            <a:avLst/>
          </a:prstGeom>
        </p:spPr>
      </p:pic>
    </p:spTree>
    <p:extLst>
      <p:ext uri="{BB962C8B-B14F-4D97-AF65-F5344CB8AC3E}">
        <p14:creationId xmlns:p14="http://schemas.microsoft.com/office/powerpoint/2010/main" val="378064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95070" y="698996"/>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Image-based Neural Network</a:t>
            </a:r>
          </a:p>
        </p:txBody>
      </p:sp>
      <p:sp>
        <p:nvSpPr>
          <p:cNvPr id="7" name="Rectangle 6">
            <a:extLst>
              <a:ext uri="{FF2B5EF4-FFF2-40B4-BE49-F238E27FC236}">
                <a16:creationId xmlns:a16="http://schemas.microsoft.com/office/drawing/2014/main" id="{46E81662-2895-4865-8189-55853A4AFAD1}"/>
              </a:ext>
            </a:extLst>
          </p:cNvPr>
          <p:cNvSpPr/>
          <p:nvPr/>
        </p:nvSpPr>
        <p:spPr>
          <a:xfrm>
            <a:off x="538469" y="1524431"/>
            <a:ext cx="6548823" cy="2698944"/>
          </a:xfrm>
          <a:prstGeom prst="rect">
            <a:avLst/>
          </a:prstGeom>
        </p:spPr>
        <p:txBody>
          <a:bodyPr wrap="square">
            <a:spAutoFit/>
          </a:bodyPr>
          <a:lstStyle/>
          <a:p>
            <a:pPr marL="342900" marR="0" lvl="0" indent="-342900" algn="l" defTabSz="914400" rtl="0" eaLnBrk="1" fontAlgn="base" latinLnBrk="0" hangingPunct="1">
              <a:lnSpc>
                <a:spcPct val="150000"/>
              </a:lnSpc>
              <a:spcBef>
                <a:spcPct val="0"/>
              </a:spcBef>
              <a:spcAft>
                <a:spcPts val="800"/>
              </a:spcAft>
              <a:buClrTx/>
              <a:buSzTx/>
              <a:buFont typeface="Symbol" panose="05050102010706020507" pitchFamily="18" charset="2"/>
              <a:buChar char=""/>
              <a:tabLst/>
              <a:defRPr/>
            </a:pPr>
            <a:endParaRPr lang="en-CA" sz="20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R="0" lvl="0" algn="l" defTabSz="914400" rtl="0" eaLnBrk="1" fontAlgn="base" latinLnBrk="0" hangingPunct="1">
              <a:lnSpc>
                <a:spcPct val="107000"/>
              </a:lnSpc>
              <a:spcBef>
                <a:spcPct val="0"/>
              </a:spcBef>
              <a:spcAft>
                <a:spcPts val="800"/>
              </a:spcAft>
              <a:buClrTx/>
              <a:buSzTx/>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R="0" lvl="1" algn="l" defTabSz="914400" rtl="0" eaLnBrk="1" fontAlgn="base" latinLnBrk="0" hangingPunct="1">
              <a:lnSpc>
                <a:spcPct val="107000"/>
              </a:lnSpc>
              <a:spcBef>
                <a:spcPct val="0"/>
              </a:spcBef>
              <a:spcAft>
                <a:spcPts val="800"/>
              </a:spcAft>
              <a:buClrTx/>
              <a:buSzTx/>
              <a:tabLst/>
              <a:defRPr/>
            </a:pPr>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fontAlgn="base">
              <a:lnSpc>
                <a:spcPct val="107000"/>
              </a:lnSpc>
              <a:spcBef>
                <a:spcPct val="0"/>
              </a:spcBef>
              <a:spcAft>
                <a:spcPts val="800"/>
              </a:spcAft>
              <a:buFont typeface="Courier New" panose="02070309020205020404" pitchFamily="49" charset="0"/>
              <a:buChar char="o"/>
              <a:defRPr/>
            </a:pPr>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13A0DD32-FAA7-4589-B4FC-A7D64E794707}"/>
              </a:ext>
            </a:extLst>
          </p:cNvPr>
          <p:cNvSpPr/>
          <p:nvPr/>
        </p:nvSpPr>
        <p:spPr>
          <a:xfrm>
            <a:off x="595070" y="1815968"/>
            <a:ext cx="5808554" cy="2789995"/>
          </a:xfrm>
          <a:prstGeom prst="rect">
            <a:avLst/>
          </a:prstGeom>
        </p:spPr>
        <p:txBody>
          <a:bodyPr wrap="square">
            <a:spAutoFit/>
          </a:bodyPr>
          <a:lstStyle/>
          <a:p>
            <a:pPr marL="342900" marR="0" lvl="0" indent="-342900" algn="l" defTabSz="914400" rtl="0" eaLnBrk="1" fontAlgn="base" latinLnBrk="0" hangingPunct="1">
              <a:lnSpc>
                <a:spcPct val="150000"/>
              </a:lnSpc>
              <a:spcBef>
                <a:spcPct val="0"/>
              </a:spcBef>
              <a:spcAft>
                <a:spcPts val="800"/>
              </a:spcAft>
              <a:buClrTx/>
              <a:buSzTx/>
              <a:buFont typeface="Symbol" panose="05050102010706020507" pitchFamily="18" charset="2"/>
              <a:buChar char=""/>
              <a:tabLst/>
              <a:defRPr/>
            </a:pPr>
            <a:r>
              <a:rPr lang="en-CA" sz="2000" b="1" dirty="0">
                <a:solidFill>
                  <a:srgbClr val="000000"/>
                </a:solidFill>
                <a:latin typeface="Calibri" panose="020F0502020204030204" pitchFamily="34" charset="0"/>
                <a:ea typeface="Calibri" panose="020F0502020204030204" pitchFamily="34" charset="0"/>
                <a:cs typeface="Calibri" panose="020F0502020204030204" pitchFamily="34" charset="0"/>
              </a:rPr>
              <a:t>ResNet50 architecture used</a:t>
            </a:r>
          </a:p>
          <a:p>
            <a:pPr marL="800100" lvl="1" indent="-342900" fontAlgn="base">
              <a:lnSpc>
                <a:spcPct val="150000"/>
              </a:lnSpc>
              <a:spcBef>
                <a:spcPct val="0"/>
              </a:spcBef>
              <a:spcAft>
                <a:spcPts val="800"/>
              </a:spcAft>
              <a:buFont typeface="Courier New" panose="02070309020205020404" pitchFamily="49" charset="0"/>
              <a:buChar char="o"/>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rPr>
              <a:t>DNN attached to end of ResNet50 model</a:t>
            </a:r>
          </a:p>
          <a:p>
            <a:pPr marL="800100" lvl="1" indent="-342900" fontAlgn="base">
              <a:lnSpc>
                <a:spcPct val="150000"/>
              </a:lnSpc>
              <a:spcBef>
                <a:spcPct val="0"/>
              </a:spcBef>
              <a:spcAft>
                <a:spcPts val="800"/>
              </a:spcAft>
              <a:buFont typeface="Courier New" panose="02070309020205020404" pitchFamily="49" charset="0"/>
              <a:buChar char="o"/>
              <a:defRPr/>
            </a:pPr>
            <a:r>
              <a:rPr lang="en-CA" sz="2000" dirty="0">
                <a:solidFill>
                  <a:srgbClr val="000000"/>
                </a:solidFill>
                <a:latin typeface="Calibri" panose="020F0502020204030204" pitchFamily="34" charset="0"/>
                <a:ea typeface="ＭＳ Ｐゴシック"/>
                <a:cs typeface="Times New Roman" panose="02020603050405020304" pitchFamily="18" charset="0"/>
              </a:rPr>
              <a:t>Transfer learning with pre-trained weights</a:t>
            </a:r>
            <a:endPar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endParaRPr>
          </a:p>
          <a:p>
            <a:pPr marL="800100" lvl="1" indent="-342900" fontAlgn="base">
              <a:lnSpc>
                <a:spcPct val="150000"/>
              </a:lnSpc>
              <a:spcBef>
                <a:spcPct val="0"/>
              </a:spcBef>
              <a:spcAft>
                <a:spcPts val="800"/>
              </a:spcAft>
              <a:buFont typeface="Courier New" panose="02070309020205020404" pitchFamily="49" charset="0"/>
              <a:buChar char="o"/>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rPr>
              <a:t>Optimizer “</a:t>
            </a:r>
            <a:r>
              <a:rPr kumimoji="0" lang="en-CA" sz="200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a:cs typeface="Times New Roman" panose="02020603050405020304" pitchFamily="18" charset="0"/>
              </a:rPr>
              <a:t>adam</a:t>
            </a:r>
            <a:r>
              <a:rPr lang="en-CA" sz="2000" dirty="0">
                <a:solidFill>
                  <a:srgbClr val="000000"/>
                </a:solidFill>
                <a:latin typeface="Calibri" panose="020F0502020204030204" pitchFamily="34" charset="0"/>
                <a:ea typeface="ＭＳ Ｐゴシック"/>
                <a:cs typeface="Times New Roman" panose="02020603050405020304" pitchFamily="18" charset="0"/>
              </a:rPr>
              <a:t>”</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rPr>
              <a:t> used</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105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105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808D041-77DE-487F-A7C2-25376515E05B}"/>
              </a:ext>
            </a:extLst>
          </p:cNvPr>
          <p:cNvPicPr>
            <a:picLocks noChangeAspect="1"/>
          </p:cNvPicPr>
          <p:nvPr/>
        </p:nvPicPr>
        <p:blipFill rotWithShape="1">
          <a:blip r:embed="rId3">
            <a:extLst>
              <a:ext uri="{28A0092B-C50C-407E-A947-70E740481C1C}">
                <a14:useLocalDpi xmlns:a14="http://schemas.microsoft.com/office/drawing/2010/main" val="0"/>
              </a:ext>
            </a:extLst>
          </a:blip>
          <a:srcRect l="63" r="19067"/>
          <a:stretch/>
        </p:blipFill>
        <p:spPr>
          <a:xfrm>
            <a:off x="819431" y="4314426"/>
            <a:ext cx="10376452" cy="2270372"/>
          </a:xfrm>
          <a:prstGeom prst="rect">
            <a:avLst/>
          </a:prstGeom>
        </p:spPr>
      </p:pic>
      <p:pic>
        <p:nvPicPr>
          <p:cNvPr id="9" name="Picture 8">
            <a:extLst>
              <a:ext uri="{FF2B5EF4-FFF2-40B4-BE49-F238E27FC236}">
                <a16:creationId xmlns:a16="http://schemas.microsoft.com/office/drawing/2014/main" id="{E1E43BC5-F151-4E26-818C-70E7348C054A}"/>
              </a:ext>
            </a:extLst>
          </p:cNvPr>
          <p:cNvPicPr>
            <a:picLocks noChangeAspect="1"/>
          </p:cNvPicPr>
          <p:nvPr/>
        </p:nvPicPr>
        <p:blipFill>
          <a:blip r:embed="rId4"/>
          <a:stretch>
            <a:fillRect/>
          </a:stretch>
        </p:blipFill>
        <p:spPr>
          <a:xfrm>
            <a:off x="7362908" y="2196321"/>
            <a:ext cx="3574534" cy="1835260"/>
          </a:xfrm>
          <a:prstGeom prst="rect">
            <a:avLst/>
          </a:prstGeom>
        </p:spPr>
      </p:pic>
      <p:sp>
        <p:nvSpPr>
          <p:cNvPr id="6" name="TextBox 5">
            <a:extLst>
              <a:ext uri="{FF2B5EF4-FFF2-40B4-BE49-F238E27FC236}">
                <a16:creationId xmlns:a16="http://schemas.microsoft.com/office/drawing/2014/main" id="{AF8BC0A6-6A97-4857-80D7-0D525AAFF77A}"/>
              </a:ext>
            </a:extLst>
          </p:cNvPr>
          <p:cNvSpPr txBox="1"/>
          <p:nvPr/>
        </p:nvSpPr>
        <p:spPr>
          <a:xfrm>
            <a:off x="7362908" y="1780341"/>
            <a:ext cx="3180522" cy="369332"/>
          </a:xfrm>
          <a:prstGeom prst="rect">
            <a:avLst/>
          </a:prstGeom>
          <a:noFill/>
        </p:spPr>
        <p:txBody>
          <a:bodyPr wrap="square" rtlCol="0">
            <a:spAutoFit/>
          </a:bodyPr>
          <a:lstStyle/>
          <a:p>
            <a:r>
              <a:rPr lang="en-US" dirty="0"/>
              <a:t>Top-layer DNN</a:t>
            </a:r>
          </a:p>
        </p:txBody>
      </p:sp>
    </p:spTree>
    <p:extLst>
      <p:ext uri="{BB962C8B-B14F-4D97-AF65-F5344CB8AC3E}">
        <p14:creationId xmlns:p14="http://schemas.microsoft.com/office/powerpoint/2010/main" val="3130136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Image-based Network: Results</a:t>
            </a:r>
          </a:p>
        </p:txBody>
      </p:sp>
      <p:graphicFrame>
        <p:nvGraphicFramePr>
          <p:cNvPr id="2" name="Table 1">
            <a:extLst>
              <a:ext uri="{FF2B5EF4-FFF2-40B4-BE49-F238E27FC236}">
                <a16:creationId xmlns:a16="http://schemas.microsoft.com/office/drawing/2014/main" id="{07C38AF9-B84F-4E4C-AF0F-F817E7A9EA9C}"/>
              </a:ext>
            </a:extLst>
          </p:cNvPr>
          <p:cNvGraphicFramePr>
            <a:graphicFrameLocks noGrp="1"/>
          </p:cNvGraphicFramePr>
          <p:nvPr>
            <p:extLst>
              <p:ext uri="{D42A27DB-BD31-4B8C-83A1-F6EECF244321}">
                <p14:modId xmlns:p14="http://schemas.microsoft.com/office/powerpoint/2010/main" val="1092287088"/>
              </p:ext>
            </p:extLst>
          </p:nvPr>
        </p:nvGraphicFramePr>
        <p:xfrm>
          <a:off x="4935893" y="2940045"/>
          <a:ext cx="6884209" cy="1990624"/>
        </p:xfrm>
        <a:graphic>
          <a:graphicData uri="http://schemas.openxmlformats.org/drawingml/2006/table">
            <a:tbl>
              <a:tblPr firstRow="1" firstCol="1" bandRow="1">
                <a:tableStyleId>{D27102A9-8310-4765-A935-A1911B00CA55}</a:tableStyleId>
              </a:tblPr>
              <a:tblGrid>
                <a:gridCol w="3115812">
                  <a:extLst>
                    <a:ext uri="{9D8B030D-6E8A-4147-A177-3AD203B41FA5}">
                      <a16:colId xmlns:a16="http://schemas.microsoft.com/office/drawing/2014/main" val="3291972299"/>
                    </a:ext>
                  </a:extLst>
                </a:gridCol>
                <a:gridCol w="1671284">
                  <a:extLst>
                    <a:ext uri="{9D8B030D-6E8A-4147-A177-3AD203B41FA5}">
                      <a16:colId xmlns:a16="http://schemas.microsoft.com/office/drawing/2014/main" val="2365394650"/>
                    </a:ext>
                  </a:extLst>
                </a:gridCol>
                <a:gridCol w="1045256">
                  <a:extLst>
                    <a:ext uri="{9D8B030D-6E8A-4147-A177-3AD203B41FA5}">
                      <a16:colId xmlns:a16="http://schemas.microsoft.com/office/drawing/2014/main" val="2292969515"/>
                    </a:ext>
                  </a:extLst>
                </a:gridCol>
                <a:gridCol w="1051857">
                  <a:extLst>
                    <a:ext uri="{9D8B030D-6E8A-4147-A177-3AD203B41FA5}">
                      <a16:colId xmlns:a16="http://schemas.microsoft.com/office/drawing/2014/main" val="2109035983"/>
                    </a:ext>
                  </a:extLst>
                </a:gridCol>
              </a:tblGrid>
              <a:tr h="299908">
                <a:tc>
                  <a:txBody>
                    <a:bodyPr/>
                    <a:lstStyle/>
                    <a:p>
                      <a:pPr marL="0" marR="0" algn="just">
                        <a:lnSpc>
                          <a:spcPct val="115000"/>
                        </a:lnSpc>
                        <a:spcBef>
                          <a:spcPts val="0"/>
                        </a:spcBef>
                        <a:spcAft>
                          <a:spcPts val="0"/>
                        </a:spcAft>
                      </a:pPr>
                      <a:r>
                        <a:rPr lang="en-CA" sz="1400" dirty="0">
                          <a:effectLst/>
                        </a:rPr>
                        <a:t>Model (ResNet50 Architecture)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CA" sz="1400" dirty="0">
                          <a:effectLst/>
                        </a:rPr>
                        <a:t>Val. Accuracy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CA" sz="1400" dirty="0">
                          <a:effectLst/>
                        </a:rPr>
                        <a:t>Specificity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115000"/>
                        </a:lnSpc>
                        <a:spcBef>
                          <a:spcPts val="0"/>
                        </a:spcBef>
                        <a:spcAft>
                          <a:spcPts val="0"/>
                        </a:spcAft>
                      </a:pPr>
                      <a:r>
                        <a:rPr lang="en-CA" sz="1400" dirty="0">
                          <a:effectLst/>
                        </a:rPr>
                        <a:t>Sensitivity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74204861"/>
                  </a:ext>
                </a:extLst>
              </a:tr>
              <a:tr h="281786">
                <a:tc>
                  <a:txBody>
                    <a:bodyPr/>
                    <a:lstStyle/>
                    <a:p>
                      <a:pPr marL="0" marR="0" algn="just">
                        <a:lnSpc>
                          <a:spcPct val="115000"/>
                        </a:lnSpc>
                        <a:spcBef>
                          <a:spcPts val="0"/>
                        </a:spcBef>
                        <a:spcAft>
                          <a:spcPts val="0"/>
                        </a:spcAft>
                      </a:pPr>
                      <a:r>
                        <a:rPr lang="en-CA" sz="1200" dirty="0">
                          <a:effectLst/>
                        </a:rPr>
                        <a:t>Benchmark network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CA" sz="1200" dirty="0">
                          <a:effectLst/>
                        </a:rPr>
                        <a:t>85.4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CA" sz="12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CA"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1340045"/>
                  </a:ext>
                </a:extLst>
              </a:tr>
              <a:tr h="281786">
                <a:tc>
                  <a:txBody>
                    <a:bodyPr/>
                    <a:lstStyle/>
                    <a:p>
                      <a:pPr marL="0" marR="0" algn="just">
                        <a:lnSpc>
                          <a:spcPct val="115000"/>
                        </a:lnSpc>
                        <a:spcBef>
                          <a:spcPts val="0"/>
                        </a:spcBef>
                        <a:spcAft>
                          <a:spcPts val="0"/>
                        </a:spcAft>
                      </a:pPr>
                      <a:r>
                        <a:rPr lang="en-CA" sz="1200" dirty="0">
                          <a:effectLst/>
                        </a:rPr>
                        <a:t>Transfer learning with ImageNet weights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CA" sz="1200" dirty="0">
                          <a:effectLst/>
                        </a:rPr>
                        <a:t>85.4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CA" sz="12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CA"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42212015"/>
                  </a:ext>
                </a:extLst>
              </a:tr>
              <a:tr h="281786">
                <a:tc>
                  <a:txBody>
                    <a:bodyPr/>
                    <a:lstStyle/>
                    <a:p>
                      <a:pPr marL="0" marR="0" algn="just">
                        <a:lnSpc>
                          <a:spcPct val="115000"/>
                        </a:lnSpc>
                        <a:spcBef>
                          <a:spcPts val="0"/>
                        </a:spcBef>
                        <a:spcAft>
                          <a:spcPts val="0"/>
                        </a:spcAft>
                      </a:pPr>
                      <a:r>
                        <a:rPr lang="en-CA" sz="1200" dirty="0">
                          <a:effectLst/>
                        </a:rPr>
                        <a:t>Transfer learning with DR class. weights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CA" sz="1200" dirty="0">
                          <a:effectLst/>
                        </a:rPr>
                        <a:t>85.4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CA" sz="12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CA"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48169810"/>
                  </a:ext>
                </a:extLst>
              </a:tr>
              <a:tr h="281786">
                <a:tc>
                  <a:txBody>
                    <a:bodyPr/>
                    <a:lstStyle/>
                    <a:p>
                      <a:pPr marL="0" marR="0" algn="just">
                        <a:lnSpc>
                          <a:spcPct val="115000"/>
                        </a:lnSpc>
                        <a:spcBef>
                          <a:spcPts val="0"/>
                        </a:spcBef>
                        <a:spcAft>
                          <a:spcPts val="0"/>
                        </a:spcAft>
                      </a:pPr>
                      <a:r>
                        <a:rPr lang="en-CA" sz="1200" dirty="0">
                          <a:effectLst/>
                        </a:rPr>
                        <a:t>Down-sampling dataset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CA" sz="1200" dirty="0">
                          <a:effectLst/>
                        </a:rPr>
                        <a:t>19.3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CA" sz="1200" dirty="0">
                          <a:effectLst/>
                        </a:rPr>
                        <a:t>0.161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CA" sz="12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7979427"/>
                  </a:ext>
                </a:extLst>
              </a:tr>
              <a:tr h="281786">
                <a:tc>
                  <a:txBody>
                    <a:bodyPr/>
                    <a:lstStyle/>
                    <a:p>
                      <a:pPr marL="0" marR="0" algn="just">
                        <a:lnSpc>
                          <a:spcPct val="115000"/>
                        </a:lnSpc>
                        <a:spcBef>
                          <a:spcPts val="0"/>
                        </a:spcBef>
                        <a:spcAft>
                          <a:spcPts val="0"/>
                        </a:spcAft>
                      </a:pPr>
                      <a:r>
                        <a:rPr lang="en-CA" sz="1200" dirty="0">
                          <a:effectLst/>
                        </a:rPr>
                        <a:t>Weighted classes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marL="0" marR="0" algn="ctr">
                        <a:lnSpc>
                          <a:spcPct val="115000"/>
                        </a:lnSpc>
                        <a:spcBef>
                          <a:spcPts val="0"/>
                        </a:spcBef>
                        <a:spcAft>
                          <a:spcPts val="0"/>
                        </a:spcAft>
                      </a:pPr>
                      <a:r>
                        <a:rPr lang="en-CA" sz="1200" dirty="0">
                          <a:effectLst/>
                        </a:rPr>
                        <a:t>85.4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CA" sz="1200" dirty="0">
                          <a:effectLst/>
                        </a:rPr>
                        <a:t>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CA"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51903383"/>
                  </a:ext>
                </a:extLst>
              </a:tr>
              <a:tr h="281786">
                <a:tc>
                  <a:txBody>
                    <a:bodyPr/>
                    <a:lstStyle/>
                    <a:p>
                      <a:pPr marL="0" marR="0" algn="just">
                        <a:lnSpc>
                          <a:spcPct val="115000"/>
                        </a:lnSpc>
                        <a:spcBef>
                          <a:spcPts val="0"/>
                        </a:spcBef>
                        <a:spcAft>
                          <a:spcPts val="0"/>
                        </a:spcAft>
                      </a:pPr>
                      <a:r>
                        <a:rPr lang="en-CA" sz="1200" dirty="0">
                          <a:effectLst/>
                        </a:rPr>
                        <a:t>Data augmentation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CA" sz="1200" dirty="0">
                          <a:effectLst/>
                        </a:rPr>
                        <a:t>85.4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CA" sz="1200" dirty="0">
                          <a:effectLst/>
                        </a:rPr>
                        <a:t>0.976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CA" sz="1200" dirty="0">
                          <a:effectLst/>
                        </a:rPr>
                        <a:t>0.143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942412"/>
                  </a:ext>
                </a:extLst>
              </a:tr>
            </a:tbl>
          </a:graphicData>
        </a:graphic>
      </p:graphicFrame>
      <p:sp>
        <p:nvSpPr>
          <p:cNvPr id="7" name="TextBox 6">
            <a:extLst>
              <a:ext uri="{FF2B5EF4-FFF2-40B4-BE49-F238E27FC236}">
                <a16:creationId xmlns:a16="http://schemas.microsoft.com/office/drawing/2014/main" id="{0DDC054C-CE0F-404B-BCF5-88271F5043BF}"/>
              </a:ext>
            </a:extLst>
          </p:cNvPr>
          <p:cNvSpPr txBox="1"/>
          <p:nvPr/>
        </p:nvSpPr>
        <p:spPr>
          <a:xfrm>
            <a:off x="354012" y="1997839"/>
            <a:ext cx="4494213" cy="4449936"/>
          </a:xfrm>
          <a:prstGeom prst="rect">
            <a:avLst/>
          </a:prstGeom>
          <a:noFill/>
        </p:spPr>
        <p:txBody>
          <a:bodyPr wrap="square" rtlCol="0">
            <a:spAutoFit/>
          </a:bodyPr>
          <a:lstStyle/>
          <a:p>
            <a:pPr marL="342900" indent="-342900">
              <a:lnSpc>
                <a:spcPts val="2500"/>
              </a:lnSpc>
              <a:buFont typeface="Arial" panose="020B0604020202020204" pitchFamily="34" charset="0"/>
              <a:buChar char="•"/>
            </a:pPr>
            <a:r>
              <a:rPr lang="en-US" b="1" dirty="0">
                <a:latin typeface="Calibri" panose="020F0502020204030204" pitchFamily="34" charset="0"/>
                <a:cs typeface="Calibri" panose="020F0502020204030204" pitchFamily="34" charset="0"/>
              </a:rPr>
              <a:t>Dataset composed of </a:t>
            </a:r>
            <a:r>
              <a:rPr lang="it-IT" b="1" dirty="0">
                <a:latin typeface="Calibri" panose="020F0502020204030204" pitchFamily="34" charset="0"/>
                <a:cs typeface="Calibri" panose="020F0502020204030204" pitchFamily="34" charset="0"/>
              </a:rPr>
              <a:t>237 images, with the smaller class containing 32 images. </a:t>
            </a:r>
            <a:endParaRPr lang="en-US" b="1" dirty="0">
              <a:latin typeface="Calibri" panose="020F0502020204030204" pitchFamily="34" charset="0"/>
              <a:cs typeface="Calibri" panose="020F0502020204030204" pitchFamily="34" charset="0"/>
            </a:endParaRPr>
          </a:p>
          <a:p>
            <a:pPr marL="800100" lvl="1" indent="-342900">
              <a:lnSpc>
                <a:spcPts val="25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Imbalance and size of dataset causing network to overfit to larger class</a:t>
            </a:r>
            <a:endParaRPr lang="en-US" b="1" dirty="0">
              <a:latin typeface="Calibri" panose="020F0502020204030204" pitchFamily="34" charset="0"/>
              <a:cs typeface="Calibri" panose="020F0502020204030204" pitchFamily="34" charset="0"/>
            </a:endParaRPr>
          </a:p>
          <a:p>
            <a:pPr marL="342900" indent="-342900">
              <a:lnSpc>
                <a:spcPts val="2500"/>
              </a:lnSpc>
              <a:buFont typeface="Arial" panose="020B0604020202020204" pitchFamily="34" charset="0"/>
              <a:buChar char="•"/>
            </a:pPr>
            <a:r>
              <a:rPr lang="en-US" b="1" dirty="0">
                <a:latin typeface="Calibri" panose="020F0502020204030204" pitchFamily="34" charset="0"/>
                <a:cs typeface="Calibri" panose="020F0502020204030204" pitchFamily="34" charset="0"/>
              </a:rPr>
              <a:t>Best performing network:</a:t>
            </a:r>
          </a:p>
          <a:p>
            <a:pPr marL="800100" lvl="1" indent="-342900">
              <a:lnSpc>
                <a:spcPts val="25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Data augmentation</a:t>
            </a:r>
          </a:p>
          <a:p>
            <a:pPr marL="800100" lvl="1" indent="-342900">
              <a:lnSpc>
                <a:spcPts val="25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TL with ImageNet weights</a:t>
            </a:r>
          </a:p>
          <a:p>
            <a:pPr marL="342900" indent="-342900">
              <a:lnSpc>
                <a:spcPts val="2500"/>
              </a:lnSpc>
              <a:buFont typeface="Arial" panose="020B0604020202020204" pitchFamily="34" charset="0"/>
              <a:buChar char="•"/>
            </a:pPr>
            <a:r>
              <a:rPr lang="en-US" b="1" dirty="0">
                <a:latin typeface="Calibri" panose="020F0502020204030204" pitchFamily="34" charset="0"/>
                <a:cs typeface="Calibri" panose="020F0502020204030204" pitchFamily="34" charset="0"/>
              </a:rPr>
              <a:t>Once more data is acquired, methods can be retested</a:t>
            </a:r>
          </a:p>
          <a:p>
            <a:pPr marL="800100" lvl="1" indent="-342900">
              <a:lnSpc>
                <a:spcPts val="2500"/>
              </a:lnSpc>
              <a:buFont typeface="Courier New" panose="02070309020205020404" pitchFamily="49" charset="0"/>
              <a:buChar char="o"/>
            </a:pPr>
            <a:r>
              <a:rPr lang="en-US" dirty="0">
                <a:latin typeface="Calibri" panose="020F0502020204030204" pitchFamily="34" charset="0"/>
                <a:cs typeface="Calibri" panose="020F0502020204030204" pitchFamily="34" charset="0"/>
              </a:rPr>
              <a:t>More data should allow the network to generalize </a:t>
            </a:r>
          </a:p>
          <a:p>
            <a:pPr marL="342900" indent="-342900">
              <a:buFont typeface="Courier New" panose="02070309020205020404" pitchFamily="49" charset="0"/>
              <a:buChar char="o"/>
            </a:pP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800100" lvl="1" indent="-342900">
              <a:buFont typeface="Courier New" panose="02070309020205020404" pitchFamily="49" charset="0"/>
              <a:buChar char="o"/>
            </a:pPr>
            <a:endParaRPr lang="en-US" dirty="0">
              <a:latin typeface="Calibri" panose="020F0502020204030204" pitchFamily="34" charset="0"/>
              <a:cs typeface="Calibri" panose="020F0502020204030204" pitchFamily="34" charset="0"/>
            </a:endParaRPr>
          </a:p>
        </p:txBody>
      </p:sp>
      <p:sp>
        <p:nvSpPr>
          <p:cNvPr id="8" name="CustomShape 11">
            <a:extLst>
              <a:ext uri="{FF2B5EF4-FFF2-40B4-BE49-F238E27FC236}">
                <a16:creationId xmlns:a16="http://schemas.microsoft.com/office/drawing/2014/main" id="{5EAC9B5D-0D17-42E2-BB44-F51020AFE6C6}"/>
              </a:ext>
            </a:extLst>
          </p:cNvPr>
          <p:cNvSpPr/>
          <p:nvPr/>
        </p:nvSpPr>
        <p:spPr>
          <a:xfrm>
            <a:off x="4848225" y="4077289"/>
            <a:ext cx="7123573" cy="293005"/>
          </a:xfrm>
          <a:prstGeom prst="rect">
            <a:avLst/>
          </a:prstGeom>
          <a:noFill/>
          <a:ln w="28575">
            <a:solidFill>
              <a:srgbClr val="FF0000"/>
            </a:solidFill>
            <a:round/>
          </a:ln>
          <a:effectLst>
            <a:glow rad="63500">
              <a:schemeClr val="accent1">
                <a:satMod val="175000"/>
                <a:alpha val="40000"/>
              </a:schemeClr>
            </a:glow>
          </a:effectLst>
        </p:spPr>
        <p:style>
          <a:lnRef idx="0">
            <a:scrgbClr r="0" g="0" b="0"/>
          </a:lnRef>
          <a:fillRef idx="0">
            <a:scrgbClr r="0" g="0" b="0"/>
          </a:fillRef>
          <a:effectRef idx="0">
            <a:scrgbClr r="0" g="0" b="0"/>
          </a:effectRef>
          <a:fontRef idx="minor"/>
        </p:style>
      </p:sp>
      <p:sp>
        <p:nvSpPr>
          <p:cNvPr id="9" name="CustomShape 11">
            <a:extLst>
              <a:ext uri="{FF2B5EF4-FFF2-40B4-BE49-F238E27FC236}">
                <a16:creationId xmlns:a16="http://schemas.microsoft.com/office/drawing/2014/main" id="{028B57BF-C7AE-45DA-8BC7-CBC2E6938293}"/>
              </a:ext>
            </a:extLst>
          </p:cNvPr>
          <p:cNvSpPr/>
          <p:nvPr/>
        </p:nvSpPr>
        <p:spPr>
          <a:xfrm>
            <a:off x="4848225" y="4637664"/>
            <a:ext cx="7123573" cy="293005"/>
          </a:xfrm>
          <a:prstGeom prst="rect">
            <a:avLst/>
          </a:prstGeom>
          <a:noFill/>
          <a:ln w="28575">
            <a:solidFill>
              <a:srgbClr val="FF0000"/>
            </a:solidFill>
            <a:round/>
          </a:ln>
          <a:effectLst>
            <a:glow rad="63500">
              <a:schemeClr val="accent1">
                <a:satMod val="175000"/>
                <a:alpha val="40000"/>
              </a:schemeClr>
            </a:glow>
          </a:effectLst>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88113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lang="en-US" sz="4500" dirty="0">
                <a:solidFill>
                  <a:srgbClr val="FFFFFF"/>
                </a:solidFill>
                <a:ea typeface="ＭＳ Ｐゴシック"/>
              </a:rPr>
              <a:t>Conclusion</a:t>
            </a:r>
            <a:endParaRPr kumimoji="0" lang="en-US" sz="4500" b="0" i="0" u="none" strike="noStrike" kern="1200" cap="none" spc="0" normalizeH="0" baseline="0" noProof="0" dirty="0">
              <a:ln>
                <a:noFill/>
              </a:ln>
              <a:solidFill>
                <a:srgbClr val="FFFFFF"/>
              </a:solidFill>
              <a:effectLst/>
              <a:uLnTx/>
              <a:uFillTx/>
              <a:latin typeface="DIN Alternate Bold"/>
              <a:ea typeface="ＭＳ Ｐゴシック"/>
            </a:endParaRPr>
          </a:p>
        </p:txBody>
      </p:sp>
      <p:sp>
        <p:nvSpPr>
          <p:cNvPr id="7" name="TextBox 6">
            <a:extLst>
              <a:ext uri="{FF2B5EF4-FFF2-40B4-BE49-F238E27FC236}">
                <a16:creationId xmlns:a16="http://schemas.microsoft.com/office/drawing/2014/main" id="{0DDC054C-CE0F-404B-BCF5-88271F5043BF}"/>
              </a:ext>
            </a:extLst>
          </p:cNvPr>
          <p:cNvSpPr txBox="1"/>
          <p:nvPr/>
        </p:nvSpPr>
        <p:spPr>
          <a:xfrm>
            <a:off x="354012" y="1997839"/>
            <a:ext cx="4494213" cy="923330"/>
          </a:xfrm>
          <a:prstGeom prst="rect">
            <a:avLst/>
          </a:prstGeom>
          <a:noFill/>
        </p:spPr>
        <p:txBody>
          <a:bodyPr wrap="square" rtlCol="0">
            <a:spAutoFit/>
          </a:bodyPr>
          <a:lstStyle/>
          <a:p>
            <a:pPr marL="342900" indent="-342900">
              <a:buFont typeface="Courier New" panose="02070309020205020404" pitchFamily="49" charset="0"/>
              <a:buChar char="o"/>
            </a:pPr>
            <a:endParaRPr lang="en-US" dirty="0"/>
          </a:p>
          <a:p>
            <a:pPr marL="342900" indent="-342900">
              <a:buFont typeface="Arial" panose="020B0604020202020204" pitchFamily="34" charset="0"/>
              <a:buChar char="•"/>
            </a:pPr>
            <a:endParaRPr lang="en-US" dirty="0"/>
          </a:p>
          <a:p>
            <a:pPr marL="800100" lvl="1" indent="-342900">
              <a:buFont typeface="Courier New" panose="02070309020205020404" pitchFamily="49" charset="0"/>
              <a:buChar char="o"/>
            </a:pPr>
            <a:endParaRPr lang="en-US" dirty="0"/>
          </a:p>
        </p:txBody>
      </p:sp>
      <p:sp>
        <p:nvSpPr>
          <p:cNvPr id="4" name="Rectangle 3">
            <a:extLst>
              <a:ext uri="{FF2B5EF4-FFF2-40B4-BE49-F238E27FC236}">
                <a16:creationId xmlns:a16="http://schemas.microsoft.com/office/drawing/2014/main" id="{0B2E135C-CA0F-413D-BD07-48DBEE0A365F}"/>
              </a:ext>
            </a:extLst>
          </p:cNvPr>
          <p:cNvSpPr/>
          <p:nvPr/>
        </p:nvSpPr>
        <p:spPr>
          <a:xfrm>
            <a:off x="588245" y="1731741"/>
            <a:ext cx="9594442" cy="3225242"/>
          </a:xfrm>
          <a:prstGeom prst="rect">
            <a:avLst/>
          </a:prstGeom>
        </p:spPr>
        <p:txBody>
          <a:bodyPr wrap="square">
            <a:spAutoFit/>
          </a:bodyPr>
          <a:lstStyle/>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rPr>
              <a:t>Transfer learning allowed image-based approach to outperform feature-based method</a:t>
            </a: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rPr>
              <a:t>Both methods exceeded the </a:t>
            </a:r>
            <a:r>
              <a:rPr lang="en-US" sz="2000" dirty="0">
                <a:solidFill>
                  <a:srgbClr val="000000"/>
                </a:solidFill>
                <a:latin typeface="Calibri" panose="020F0502020204030204" pitchFamily="34" charset="0"/>
                <a:ea typeface="ＭＳ Ｐゴシック"/>
                <a:cs typeface="Times New Roman" panose="02020603050405020304" pitchFamily="18" charset="0"/>
              </a:rPr>
              <a:t>DR progress prediction goal, but this was due to an imbalanced dataset</a:t>
            </a:r>
          </a:p>
          <a:p>
            <a:pPr marL="800100" lvl="1" indent="-342900" fontAlgn="base">
              <a:lnSpc>
                <a:spcPct val="107000"/>
              </a:lnSpc>
              <a:spcBef>
                <a:spcPct val="0"/>
              </a:spcBef>
              <a:spcAft>
                <a:spcPts val="800"/>
              </a:spcAft>
              <a:buFont typeface="Courier New" panose="02070309020205020404" pitchFamily="49" charset="0"/>
              <a:buChar char="o"/>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rPr>
              <a:t>Goal: Accuracy greater than 75%</a:t>
            </a:r>
          </a:p>
          <a:p>
            <a:pPr marL="800100" lvl="1" indent="-342900" fontAlgn="base">
              <a:lnSpc>
                <a:spcPct val="107000"/>
              </a:lnSpc>
              <a:spcBef>
                <a:spcPct val="0"/>
              </a:spcBef>
              <a:spcAft>
                <a:spcPts val="800"/>
              </a:spcAft>
              <a:buFont typeface="Courier New" panose="02070309020205020404" pitchFamily="49" charset="0"/>
              <a:buChar char="o"/>
              <a:defRPr/>
            </a:pPr>
            <a:r>
              <a:rPr lang="en-US" sz="2000" dirty="0">
                <a:solidFill>
                  <a:srgbClr val="000000"/>
                </a:solidFill>
                <a:latin typeface="Calibri" panose="020F0502020204030204" pitchFamily="34" charset="0"/>
                <a:ea typeface="ＭＳ Ｐゴシック"/>
                <a:cs typeface="Times New Roman" panose="02020603050405020304" pitchFamily="18" charset="0"/>
              </a:rPr>
              <a:t>Accuracy may not be the best metric to use as a goal</a:t>
            </a:r>
            <a:endPar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endParaRP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US" sz="2000" b="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Image-based methods had specificity values comparable to fundus-powered diagnostic tools reported in Literature</a:t>
            </a:r>
            <a:r>
              <a:rPr kumimoji="0" lang="en-US" sz="2000" b="0" u="none" strike="noStrike" kern="1200" cap="none" spc="0" normalizeH="0" baseline="3000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3,4,5 </a:t>
            </a:r>
            <a:endParaRPr lang="en-US" sz="2000" baseline="30000" dirty="0">
              <a:solidFill>
                <a:srgbClr val="000000"/>
              </a:solidFill>
              <a:latin typeface="Calibri" panose="020F0502020204030204" pitchFamily="34" charset="0"/>
              <a:ea typeface="ＭＳ Ｐゴシック"/>
              <a:cs typeface="Calibri" panose="020F0502020204030204" pitchFamily="34" charset="0"/>
            </a:endParaRP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More data is required to produce a network for DR progression prediction</a:t>
            </a:r>
          </a:p>
        </p:txBody>
      </p:sp>
      <p:graphicFrame>
        <p:nvGraphicFramePr>
          <p:cNvPr id="6" name="Table 5">
            <a:extLst>
              <a:ext uri="{FF2B5EF4-FFF2-40B4-BE49-F238E27FC236}">
                <a16:creationId xmlns:a16="http://schemas.microsoft.com/office/drawing/2014/main" id="{2A12CD46-8193-4FE3-91F4-07867582FFAF}"/>
              </a:ext>
            </a:extLst>
          </p:cNvPr>
          <p:cNvGraphicFramePr>
            <a:graphicFrameLocks noGrp="1"/>
          </p:cNvGraphicFramePr>
          <p:nvPr>
            <p:extLst>
              <p:ext uri="{D42A27DB-BD31-4B8C-83A1-F6EECF244321}">
                <p14:modId xmlns:p14="http://schemas.microsoft.com/office/powerpoint/2010/main" val="1928584496"/>
              </p:ext>
            </p:extLst>
          </p:nvPr>
        </p:nvGraphicFramePr>
        <p:xfrm>
          <a:off x="588245" y="5223081"/>
          <a:ext cx="8387314" cy="1195135"/>
        </p:xfrm>
        <a:graphic>
          <a:graphicData uri="http://schemas.openxmlformats.org/drawingml/2006/table">
            <a:tbl>
              <a:tblPr firstRow="1" firstCol="1" bandRow="1"/>
              <a:tblGrid>
                <a:gridCol w="4797608">
                  <a:extLst>
                    <a:ext uri="{9D8B030D-6E8A-4147-A177-3AD203B41FA5}">
                      <a16:colId xmlns:a16="http://schemas.microsoft.com/office/drawing/2014/main" val="2281002557"/>
                    </a:ext>
                  </a:extLst>
                </a:gridCol>
                <a:gridCol w="1113577">
                  <a:extLst>
                    <a:ext uri="{9D8B030D-6E8A-4147-A177-3AD203B41FA5}">
                      <a16:colId xmlns:a16="http://schemas.microsoft.com/office/drawing/2014/main" val="3027655472"/>
                    </a:ext>
                  </a:extLst>
                </a:gridCol>
                <a:gridCol w="1220558">
                  <a:extLst>
                    <a:ext uri="{9D8B030D-6E8A-4147-A177-3AD203B41FA5}">
                      <a16:colId xmlns:a16="http://schemas.microsoft.com/office/drawing/2014/main" val="2537796647"/>
                    </a:ext>
                  </a:extLst>
                </a:gridCol>
                <a:gridCol w="1255571">
                  <a:extLst>
                    <a:ext uri="{9D8B030D-6E8A-4147-A177-3AD203B41FA5}">
                      <a16:colId xmlns:a16="http://schemas.microsoft.com/office/drawing/2014/main" val="1466677750"/>
                    </a:ext>
                  </a:extLst>
                </a:gridCol>
              </a:tblGrid>
              <a:tr h="0">
                <a:tc>
                  <a:txBody>
                    <a:bodyPr/>
                    <a:lstStyle/>
                    <a:p>
                      <a:pPr marL="914400" indent="-914400">
                        <a:lnSpc>
                          <a:spcPct val="107000"/>
                        </a:lnSpc>
                        <a:spcAft>
                          <a:spcPts val="0"/>
                        </a:spcAft>
                      </a:pPr>
                      <a:r>
                        <a:rPr lang="en-CA" sz="1500" b="1" dirty="0">
                          <a:effectLst/>
                          <a:latin typeface="Calibri" panose="020F0502020204030204" pitchFamily="34" charset="0"/>
                          <a:ea typeface="Calibri" panose="020F0502020204030204" pitchFamily="34" charset="0"/>
                          <a:cs typeface="Times New Roman" panose="02020603050405020304" pitchFamily="18" charset="0"/>
                        </a:rPr>
                        <a:t>Model</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914400" indent="-914400">
                        <a:lnSpc>
                          <a:spcPct val="107000"/>
                        </a:lnSpc>
                        <a:spcAft>
                          <a:spcPts val="0"/>
                        </a:spcAft>
                      </a:pPr>
                      <a:r>
                        <a:rPr lang="en-CA" sz="1500" b="1" dirty="0">
                          <a:effectLst/>
                          <a:latin typeface="Calibri" panose="020F0502020204030204" pitchFamily="34" charset="0"/>
                          <a:ea typeface="Calibri" panose="020F0502020204030204" pitchFamily="34" charset="0"/>
                          <a:cs typeface="Times New Roman" panose="02020603050405020304" pitchFamily="18" charset="0"/>
                        </a:rPr>
                        <a:t>Accuracy</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914400" indent="-914400">
                        <a:lnSpc>
                          <a:spcPct val="107000"/>
                        </a:lnSpc>
                        <a:spcAft>
                          <a:spcPts val="0"/>
                        </a:spcAft>
                      </a:pPr>
                      <a:r>
                        <a:rPr lang="en-CA" sz="1500" b="1" dirty="0">
                          <a:effectLst/>
                          <a:latin typeface="Calibri" panose="020F0502020204030204" pitchFamily="34" charset="0"/>
                          <a:ea typeface="Calibri" panose="020F0502020204030204" pitchFamily="34" charset="0"/>
                          <a:cs typeface="Times New Roman" panose="02020603050405020304" pitchFamily="18" charset="0"/>
                        </a:rPr>
                        <a:t>Specificity</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914400" indent="-914400">
                        <a:lnSpc>
                          <a:spcPct val="107000"/>
                        </a:lnSpc>
                        <a:spcAft>
                          <a:spcPts val="0"/>
                        </a:spcAft>
                      </a:pPr>
                      <a:r>
                        <a:rPr lang="en-CA" sz="1500" b="1" dirty="0">
                          <a:effectLst/>
                          <a:latin typeface="Calibri" panose="020F0502020204030204" pitchFamily="34" charset="0"/>
                          <a:ea typeface="Calibri" panose="020F0502020204030204" pitchFamily="34" charset="0"/>
                          <a:cs typeface="Times New Roman" panose="02020603050405020304" pitchFamily="18" charset="0"/>
                        </a:rPr>
                        <a:t>Sensitivity</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7389530"/>
                  </a:ext>
                </a:extLst>
              </a:tr>
              <a:tr h="0">
                <a:tc>
                  <a:txBody>
                    <a:bodyPr/>
                    <a:lstStyle/>
                    <a:p>
                      <a:pPr marL="914400" indent="-914400">
                        <a:lnSpc>
                          <a:spcPct val="107000"/>
                        </a:lnSpc>
                        <a:spcAft>
                          <a:spcPts val="0"/>
                        </a:spcAft>
                      </a:pPr>
                      <a:r>
                        <a:rPr lang="en-CA" sz="1500" i="1" dirty="0">
                          <a:effectLst/>
                          <a:latin typeface="Calibri" panose="020F0502020204030204" pitchFamily="34" charset="0"/>
                          <a:ea typeface="Calibri" panose="020F0502020204030204" pitchFamily="34" charset="0"/>
                          <a:cs typeface="Times New Roman" panose="02020603050405020304" pitchFamily="18" charset="0"/>
                        </a:rPr>
                        <a:t>No Progression/Progression</a:t>
                      </a:r>
                    </a:p>
                    <a:p>
                      <a:pPr marL="914400" marR="0" lvl="0" indent="-914400" algn="l" defTabSz="914400" rtl="0" eaLnBrk="1" fontAlgn="auto" latinLnBrk="0" hangingPunct="1">
                        <a:lnSpc>
                          <a:spcPct val="107000"/>
                        </a:lnSpc>
                        <a:spcBef>
                          <a:spcPts val="0"/>
                        </a:spcBef>
                        <a:spcAft>
                          <a:spcPts val="0"/>
                        </a:spcAft>
                        <a:buClrTx/>
                        <a:buSzTx/>
                        <a:buFontTx/>
                        <a:buNone/>
                        <a:tabLst/>
                        <a:defRPr/>
                      </a:pPr>
                      <a:r>
                        <a:rPr lang="en-CA" sz="1500" dirty="0">
                          <a:effectLst/>
                          <a:latin typeface="Calibri" panose="020F0502020204030204" pitchFamily="34" charset="0"/>
                          <a:ea typeface="Calibri" panose="020F0502020204030204" pitchFamily="34" charset="0"/>
                          <a:cs typeface="Times New Roman" panose="02020603050405020304" pitchFamily="18" charset="0"/>
                        </a:rPr>
                        <a:t>Feature based NN</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 </a:t>
                      </a:r>
                    </a:p>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85.4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 </a:t>
                      </a:r>
                    </a:p>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 </a:t>
                      </a:r>
                    </a:p>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14664487"/>
                  </a:ext>
                </a:extLst>
              </a:tr>
              <a:tr h="0">
                <a:tc>
                  <a:txBody>
                    <a:bodyPr/>
                    <a:lstStyle/>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ImageNet pretrained ResNet50 with data </a:t>
                      </a:r>
                      <a:r>
                        <a:rPr lang="en-CA" sz="1500" dirty="0" err="1">
                          <a:effectLst/>
                          <a:latin typeface="Calibri" panose="020F0502020204030204" pitchFamily="34" charset="0"/>
                          <a:ea typeface="Calibri" panose="020F0502020204030204" pitchFamily="34" charset="0"/>
                          <a:cs typeface="Times New Roman" panose="02020603050405020304" pitchFamily="18" charset="0"/>
                        </a:rPr>
                        <a:t>aug.</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85.4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0.976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0.143</a:t>
                      </a: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29837441"/>
                  </a:ext>
                </a:extLst>
              </a:tr>
              <a:tr h="0">
                <a:tc>
                  <a:txBody>
                    <a:bodyPr/>
                    <a:lstStyle/>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DR severity classification NN using fundus images</a:t>
                      </a:r>
                      <a:r>
                        <a:rPr kumimoji="0" lang="en-CA" sz="1600" i="0" u="none" strike="noStrike" kern="1200" cap="none" spc="0" normalizeH="0" baseline="30000" noProof="0" dirty="0">
                          <a:ln>
                            <a:noFill/>
                          </a:ln>
                          <a:solidFill>
                            <a:srgbClr val="000000"/>
                          </a:solidFill>
                          <a:effectLst/>
                          <a:uLnTx/>
                          <a:uFillTx/>
                          <a:latin typeface="Calibri" panose="020F0502020204030204" pitchFamily="34" charset="0"/>
                          <a:ea typeface="+mn-ea"/>
                          <a:cs typeface="Calibri" panose="020F0502020204030204" pitchFamily="34" charset="0"/>
                        </a:rPr>
                        <a:t>[6]</a:t>
                      </a:r>
                      <a:r>
                        <a:rPr kumimoji="0" lang="en-CA" sz="160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endParaRPr lang="en-CA"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N/A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0.77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914400" indent="-914400">
                        <a:lnSpc>
                          <a:spcPct val="107000"/>
                        </a:lnSpc>
                        <a:spcAft>
                          <a:spcPts val="0"/>
                        </a:spcAft>
                      </a:pPr>
                      <a:r>
                        <a:rPr lang="en-CA" sz="1500" dirty="0">
                          <a:effectLst/>
                          <a:latin typeface="Calibri" panose="020F0502020204030204" pitchFamily="34" charset="0"/>
                          <a:ea typeface="Calibri" panose="020F0502020204030204" pitchFamily="34" charset="0"/>
                          <a:cs typeface="Times New Roman" panose="02020603050405020304" pitchFamily="18" charset="0"/>
                        </a:rPr>
                        <a:t>0.66</a:t>
                      </a: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49725941"/>
                  </a:ext>
                </a:extLst>
              </a:tr>
            </a:tbl>
          </a:graphicData>
        </a:graphic>
      </p:graphicFrame>
    </p:spTree>
    <p:extLst>
      <p:ext uri="{BB962C8B-B14F-4D97-AF65-F5344CB8AC3E}">
        <p14:creationId xmlns:p14="http://schemas.microsoft.com/office/powerpoint/2010/main" val="3387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Acknowledgements</a:t>
            </a:r>
          </a:p>
        </p:txBody>
      </p:sp>
      <p:sp>
        <p:nvSpPr>
          <p:cNvPr id="4" name="Rectangle 3">
            <a:extLst>
              <a:ext uri="{FF2B5EF4-FFF2-40B4-BE49-F238E27FC236}">
                <a16:creationId xmlns:a16="http://schemas.microsoft.com/office/drawing/2014/main" id="{57616312-C557-4C7F-9460-9C3FB3A5564F}"/>
              </a:ext>
            </a:extLst>
          </p:cNvPr>
          <p:cNvSpPr/>
          <p:nvPr/>
        </p:nvSpPr>
        <p:spPr>
          <a:xfrm>
            <a:off x="588245" y="1731741"/>
            <a:ext cx="11389390" cy="3924536"/>
          </a:xfrm>
          <a:prstGeom prst="rect">
            <a:avLst/>
          </a:prstGeom>
        </p:spPr>
        <p:txBody>
          <a:bodyPr wrap="square">
            <a:spAutoFit/>
          </a:bodyPr>
          <a:lstStyle/>
          <a:p>
            <a:pPr marL="342900" marR="0" lvl="0"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r>
              <a:rPr lang="en-CA" sz="2200" dirty="0">
                <a:solidFill>
                  <a:srgbClr val="000000"/>
                </a:solidFill>
                <a:latin typeface="Calibri" panose="020F0502020204030204" pitchFamily="34" charset="0"/>
                <a:ea typeface="Calibri" panose="020F0502020204030204" pitchFamily="34" charset="0"/>
                <a:cs typeface="Times New Roman" panose="02020603050405020304" pitchFamily="18" charset="0"/>
              </a:rPr>
              <a:t>Prof</a:t>
            </a:r>
            <a:r>
              <a:rPr kumimoji="0" lang="en-CA" sz="2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CA" sz="22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Marinko</a:t>
            </a:r>
            <a:r>
              <a:rPr kumimoji="0" lang="en-CA" sz="2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V. </a:t>
            </a:r>
            <a:r>
              <a:rPr kumimoji="0" lang="en-CA" sz="22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Sarunic</a:t>
            </a:r>
            <a:endParaRPr kumimoji="0" lang="en-CA" sz="2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Valuable guidance and mentoring</a:t>
            </a:r>
          </a:p>
          <a:p>
            <a:pPr marL="342900" marR="0" lvl="0"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r>
              <a:rPr lang="en-CA" sz="2200" dirty="0">
                <a:solidFill>
                  <a:srgbClr val="000000"/>
                </a:solidFill>
                <a:latin typeface="Calibri" panose="020F0502020204030204" pitchFamily="34" charset="0"/>
                <a:ea typeface="Calibri" panose="020F0502020204030204" pitchFamily="34" charset="0"/>
                <a:cs typeface="Times New Roman" panose="02020603050405020304" pitchFamily="18" charset="0"/>
              </a:rPr>
              <a:t>Prof</a:t>
            </a:r>
            <a:r>
              <a:rPr kumimoji="0" lang="en-CA" sz="2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Mirza Faisal Beg and </a:t>
            </a:r>
            <a:r>
              <a:rPr lang="en-CA" sz="2200" dirty="0">
                <a:solidFill>
                  <a:srgbClr val="000000"/>
                </a:solidFill>
                <a:latin typeface="Calibri" panose="020F0502020204030204" pitchFamily="34" charset="0"/>
                <a:ea typeface="Calibri" panose="020F0502020204030204" pitchFamily="34" charset="0"/>
                <a:cs typeface="Times New Roman" panose="02020603050405020304" pitchFamily="18" charset="0"/>
              </a:rPr>
              <a:t>Prof</a:t>
            </a:r>
            <a:r>
              <a:rPr kumimoji="0" lang="en-CA" sz="2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Myeong Jin Ju</a:t>
            </a:r>
          </a:p>
          <a:p>
            <a:pPr marL="800100" marR="0" lvl="1"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Excellent feedback</a:t>
            </a:r>
          </a:p>
          <a:p>
            <a:pPr marL="342900" marR="0" lvl="0"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r>
              <a:rPr lang="en-CA" sz="2200" dirty="0">
                <a:solidFill>
                  <a:srgbClr val="000000"/>
                </a:solidFill>
                <a:latin typeface="Calibri" panose="020F0502020204030204" pitchFamily="34" charset="0"/>
                <a:ea typeface="Calibri" panose="020F0502020204030204" pitchFamily="34" charset="0"/>
                <a:cs typeface="Times New Roman" panose="02020603050405020304" pitchFamily="18" charset="0"/>
              </a:rPr>
              <a:t>Mr. Timothy Yu, Mr. Julian Lo, Dr. Da Ma, and the </a:t>
            </a:r>
            <a:r>
              <a:rPr kumimoji="0" lang="en-CA" sz="2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Biomedical Optics Research Group (BORG) team members</a:t>
            </a:r>
          </a:p>
          <a:p>
            <a:pPr marL="800100" marR="0" lvl="1"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Specifically </a:t>
            </a:r>
            <a:r>
              <a:rPr lang="en-CA" sz="2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Mr. Timothy Yu </a:t>
            </a: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Technical expertise and support</a:t>
            </a:r>
          </a:p>
          <a:p>
            <a:pPr marL="342900" marR="0" lvl="0"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r>
              <a:rPr kumimoji="0" lang="en-CA" sz="2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My Family and Friends</a:t>
            </a:r>
          </a:p>
          <a:p>
            <a:pPr marL="800100" marR="0" lvl="1"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Love, patience, support, and encouragement</a:t>
            </a:r>
          </a:p>
        </p:txBody>
      </p:sp>
    </p:spTree>
    <p:extLst>
      <p:ext uri="{BB962C8B-B14F-4D97-AF65-F5344CB8AC3E}">
        <p14:creationId xmlns:p14="http://schemas.microsoft.com/office/powerpoint/2010/main" val="2253041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2857500"/>
            <a:ext cx="10871200" cy="1143000"/>
          </a:xfrm>
        </p:spPr>
        <p:txBody>
          <a:bodyPr anchor="ctr"/>
          <a:lstStyle/>
          <a:p>
            <a:r>
              <a:rPr lang="en-CA" dirty="0"/>
              <a:t>Questions?</a:t>
            </a:r>
          </a:p>
        </p:txBody>
      </p:sp>
    </p:spTree>
    <p:extLst>
      <p:ext uri="{BB962C8B-B14F-4D97-AF65-F5344CB8AC3E}">
        <p14:creationId xmlns:p14="http://schemas.microsoft.com/office/powerpoint/2010/main" val="2142870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Diabetic Retinopathy</a:t>
            </a:r>
          </a:p>
        </p:txBody>
      </p:sp>
      <p:sp>
        <p:nvSpPr>
          <p:cNvPr id="2" name="Rectangle 1">
            <a:extLst>
              <a:ext uri="{FF2B5EF4-FFF2-40B4-BE49-F238E27FC236}">
                <a16:creationId xmlns:a16="http://schemas.microsoft.com/office/drawing/2014/main" id="{7A1FDF84-9E22-432E-AEBC-E5878679E823}"/>
              </a:ext>
            </a:extLst>
          </p:cNvPr>
          <p:cNvSpPr/>
          <p:nvPr/>
        </p:nvSpPr>
        <p:spPr>
          <a:xfrm>
            <a:off x="588246" y="1731741"/>
            <a:ext cx="6698700" cy="4090543"/>
          </a:xfrm>
          <a:prstGeom prst="rect">
            <a:avLst/>
          </a:prstGeom>
        </p:spPr>
        <p:txBody>
          <a:bodyPr wrap="square">
            <a:spAutoFit/>
          </a:bodyPr>
          <a:lstStyle/>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4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Pathophysiology</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Glucose build-up -&gt; microvascular lesions and retinal degeneration</a:t>
            </a:r>
            <a:endParaRPr kumimoji="0" lang="en-CA" sz="2000" b="0" i="0" u="none" strike="noStrike" kern="1200" cap="none" spc="0" normalizeH="0" baseline="3000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Early stages (NPDR)</a:t>
            </a:r>
          </a:p>
          <a:p>
            <a:pPr marL="1257300" marR="0" lvl="2"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vascular permeability and capillary occlusion</a:t>
            </a:r>
            <a:endParaRPr kumimoji="0" lang="en-CA" sz="2000" b="0" i="0" u="none" strike="noStrike" kern="1200" cap="none" spc="0" normalizeH="0" baseline="3000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1257300" marR="0" lvl="2"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Microaneurysms, hemorrhages, and hard exudates</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Advanced stages (PDR)</a:t>
            </a:r>
          </a:p>
          <a:p>
            <a:pPr marL="1257300" marR="0" lvl="2"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Neovascularization, vitreous hemorrhage, retinal detachment</a:t>
            </a:r>
          </a:p>
          <a:p>
            <a:pPr marL="1257300" marR="0" lvl="2"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028" name="Picture 4" descr="Diabetes Management - Kirby Eye CenterKirby Eye Center">
            <a:extLst>
              <a:ext uri="{FF2B5EF4-FFF2-40B4-BE49-F238E27FC236}">
                <a16:creationId xmlns:a16="http://schemas.microsoft.com/office/drawing/2014/main" id="{696CE85E-E043-41FF-A17C-AC307FF0F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4745" y="3374291"/>
            <a:ext cx="2491025" cy="18682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tinal findings in background diabetic retinopath">
            <a:extLst>
              <a:ext uri="{FF2B5EF4-FFF2-40B4-BE49-F238E27FC236}">
                <a16:creationId xmlns:a16="http://schemas.microsoft.com/office/drawing/2014/main" id="{97C0F113-544B-4A79-B575-BCC8DEA80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4745" y="1513462"/>
            <a:ext cx="2490375" cy="17629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Anatomy of the Retina">
            <a:extLst>
              <a:ext uri="{FF2B5EF4-FFF2-40B4-BE49-F238E27FC236}">
                <a16:creationId xmlns:a16="http://schemas.microsoft.com/office/drawing/2014/main" id="{DF989961-606B-43A7-B2FC-32EE227561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69" r="11746"/>
          <a:stretch/>
        </p:blipFill>
        <p:spPr bwMode="auto">
          <a:xfrm>
            <a:off x="7251073" y="1505557"/>
            <a:ext cx="2393353" cy="176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0C60D1-D52F-4E92-A872-73A4F427BFA2}"/>
              </a:ext>
            </a:extLst>
          </p:cNvPr>
          <p:cNvPicPr/>
          <p:nvPr/>
        </p:nvPicPr>
        <p:blipFill>
          <a:blip r:embed="rId6"/>
          <a:stretch>
            <a:fillRect/>
          </a:stretch>
        </p:blipFill>
        <p:spPr bwMode="auto">
          <a:xfrm>
            <a:off x="7251074" y="1505807"/>
            <a:ext cx="123825" cy="142875"/>
          </a:xfrm>
          <a:prstGeom prst="rect">
            <a:avLst/>
          </a:prstGeom>
        </p:spPr>
      </p:pic>
      <p:pic>
        <p:nvPicPr>
          <p:cNvPr id="9" name="Picture 8">
            <a:extLst>
              <a:ext uri="{FF2B5EF4-FFF2-40B4-BE49-F238E27FC236}">
                <a16:creationId xmlns:a16="http://schemas.microsoft.com/office/drawing/2014/main" id="{3FBDF605-EDD2-476B-B60F-AE335CD689AF}"/>
              </a:ext>
            </a:extLst>
          </p:cNvPr>
          <p:cNvPicPr/>
          <p:nvPr/>
        </p:nvPicPr>
        <p:blipFill>
          <a:blip r:embed="rId7"/>
          <a:stretch>
            <a:fillRect/>
          </a:stretch>
        </p:blipFill>
        <p:spPr bwMode="auto">
          <a:xfrm>
            <a:off x="9657381" y="1512010"/>
            <a:ext cx="121663" cy="134506"/>
          </a:xfrm>
          <a:prstGeom prst="rect">
            <a:avLst/>
          </a:prstGeom>
        </p:spPr>
      </p:pic>
      <p:pic>
        <p:nvPicPr>
          <p:cNvPr id="10" name="Picture 9">
            <a:extLst>
              <a:ext uri="{FF2B5EF4-FFF2-40B4-BE49-F238E27FC236}">
                <a16:creationId xmlns:a16="http://schemas.microsoft.com/office/drawing/2014/main" id="{5E313C02-EA72-49AB-8830-8B75F70DA2EF}"/>
              </a:ext>
            </a:extLst>
          </p:cNvPr>
          <p:cNvPicPr/>
          <p:nvPr/>
        </p:nvPicPr>
        <p:blipFill>
          <a:blip r:embed="rId8"/>
          <a:stretch>
            <a:fillRect/>
          </a:stretch>
        </p:blipFill>
        <p:spPr bwMode="auto">
          <a:xfrm>
            <a:off x="9664745" y="3368338"/>
            <a:ext cx="114300" cy="152400"/>
          </a:xfrm>
          <a:prstGeom prst="rect">
            <a:avLst/>
          </a:prstGeom>
        </p:spPr>
      </p:pic>
    </p:spTree>
    <p:extLst>
      <p:ext uri="{BB962C8B-B14F-4D97-AF65-F5344CB8AC3E}">
        <p14:creationId xmlns:p14="http://schemas.microsoft.com/office/powerpoint/2010/main" val="2649384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Optical Coherence Tomography</a:t>
            </a:r>
          </a:p>
        </p:txBody>
      </p:sp>
      <p:pic>
        <p:nvPicPr>
          <p:cNvPr id="1026" name="Picture 2">
            <a:extLst>
              <a:ext uri="{FF2B5EF4-FFF2-40B4-BE49-F238E27FC236}">
                <a16:creationId xmlns:a16="http://schemas.microsoft.com/office/drawing/2014/main" id="{50240CA4-0AD1-488A-AB5A-330AFD3F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208" y="1583921"/>
            <a:ext cx="10231583" cy="47821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59FD5E3-52C5-4C89-90DE-6F654C11CFF2}"/>
              </a:ext>
            </a:extLst>
          </p:cNvPr>
          <p:cNvSpPr>
            <a:spLocks noChangeArrowheads="1"/>
          </p:cNvSpPr>
          <p:nvPr/>
        </p:nvSpPr>
        <p:spPr bwMode="auto">
          <a:xfrm>
            <a:off x="3626687" y="11735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4" name="Rectangle 4">
            <a:extLst>
              <a:ext uri="{FF2B5EF4-FFF2-40B4-BE49-F238E27FC236}">
                <a16:creationId xmlns:a16="http://schemas.microsoft.com/office/drawing/2014/main" id="{CA4E7C8E-7C7C-45D8-ADAE-67C1E055550A}"/>
              </a:ext>
            </a:extLst>
          </p:cNvPr>
          <p:cNvSpPr>
            <a:spLocks noChangeArrowheads="1"/>
          </p:cNvSpPr>
          <p:nvPr/>
        </p:nvSpPr>
        <p:spPr bwMode="auto">
          <a:xfrm>
            <a:off x="3626687" y="34754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3092471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EC2777B7-D5B4-4830-8617-7957B2AF108A}"/>
              </a:ext>
            </a:extLst>
          </p:cNvPr>
          <p:cNvSpPr>
            <a:spLocks noGrp="1" noChangeAspect="1" noChangeArrowheads="1"/>
          </p:cNvSpPr>
          <p:nvPr>
            <p:ph idx="1"/>
          </p:nvPr>
        </p:nvSpPr>
        <p:spPr bwMode="auto">
          <a:xfrm>
            <a:off x="440267" y="1530774"/>
            <a:ext cx="9577493" cy="16004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Epidemiology</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Leading cause of blindness amongst working-age adults</a:t>
            </a:r>
            <a:r>
              <a:rPr kumimoji="0" lang="en-CA" sz="2000" b="0" i="0" u="none" strike="noStrike" kern="1200" cap="none" spc="0" normalizeH="0" baseline="3000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1</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Extremely common in diabetic patients (~35%)</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Diabetes is an epidemic expected to affect 642 million people globally by 2040</a:t>
            </a:r>
            <a:r>
              <a:rPr kumimoji="0" lang="en-CA" sz="2000" b="0" i="0" u="none" strike="noStrike" kern="1200" cap="none" spc="0" normalizeH="0" baseline="3000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2</a:t>
            </a:r>
            <a:endParaRPr kumimoji="0" lang="en-CA" sz="2000" b="0" i="0" u="none" strike="noStrike" kern="1200" cap="none" spc="0" normalizeH="0" baseline="3000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endParaRPr lang="en-US" dirty="0"/>
          </a:p>
        </p:txBody>
      </p:sp>
      <p:pic>
        <p:nvPicPr>
          <p:cNvPr id="7" name="Picture 6">
            <a:extLst>
              <a:ext uri="{FF2B5EF4-FFF2-40B4-BE49-F238E27FC236}">
                <a16:creationId xmlns:a16="http://schemas.microsoft.com/office/drawing/2014/main" id="{A1F77C3D-DAD7-4CC8-B488-E2812FEA8D4D}"/>
              </a:ext>
            </a:extLst>
          </p:cNvPr>
          <p:cNvPicPr>
            <a:picLocks noChangeAspect="1"/>
          </p:cNvPicPr>
          <p:nvPr/>
        </p:nvPicPr>
        <p:blipFill>
          <a:blip r:embed="rId3"/>
          <a:stretch>
            <a:fillRect/>
          </a:stretch>
        </p:blipFill>
        <p:spPr>
          <a:xfrm>
            <a:off x="711200" y="3290359"/>
            <a:ext cx="4352136" cy="3303480"/>
          </a:xfrm>
          <a:prstGeom prst="rect">
            <a:avLst/>
          </a:prstGeom>
        </p:spPr>
      </p:pic>
      <p:sp>
        <p:nvSpPr>
          <p:cNvPr id="9" name="Rectangle 8">
            <a:extLst>
              <a:ext uri="{FF2B5EF4-FFF2-40B4-BE49-F238E27FC236}">
                <a16:creationId xmlns:a16="http://schemas.microsoft.com/office/drawing/2014/main" id="{68734AC1-5909-4286-8C0F-BAC44C66511B}"/>
              </a:ext>
            </a:extLst>
          </p:cNvPr>
          <p:cNvSpPr/>
          <p:nvPr/>
        </p:nvSpPr>
        <p:spPr>
          <a:xfrm>
            <a:off x="6095999" y="5156537"/>
            <a:ext cx="3288452" cy="1015663"/>
          </a:xfrm>
          <a:prstGeom prst="rect">
            <a:avLst/>
          </a:prstGeom>
        </p:spPr>
        <p:txBody>
          <a:bodyPr wrap="square">
            <a:spAutoFit/>
          </a:bodyPr>
          <a:lstStyle/>
          <a:p>
            <a:pPr marR="0" lvl="0" algn="l" defTabSz="914400" rtl="0" eaLnBrk="1" fontAlgn="base" latinLnBrk="0" hangingPunct="1">
              <a:lnSpc>
                <a:spcPct val="100000"/>
              </a:lnSpc>
              <a:spcBef>
                <a:spcPct val="0"/>
              </a:spcBef>
              <a:spcAft>
                <a:spcPct val="0"/>
              </a:spcAft>
              <a:buClrTx/>
              <a:buSzTx/>
              <a:tabLst/>
              <a:defRPr/>
            </a:pPr>
            <a:r>
              <a:rPr lang="en-US" sz="1000" b="1" dirty="0">
                <a:solidFill>
                  <a:srgbClr val="333333"/>
                </a:solidFill>
                <a:latin typeface="Helvetica Neue"/>
                <a:ea typeface="ＭＳ Ｐゴシック"/>
              </a:rPr>
              <a:t>2. </a:t>
            </a:r>
            <a:r>
              <a:rPr lang="en-US" sz="1000" b="1" i="0" dirty="0">
                <a:solidFill>
                  <a:srgbClr val="222222"/>
                </a:solidFill>
                <a:effectLst/>
                <a:latin typeface="Arial" panose="020B0604020202020204" pitchFamily="34" charset="0"/>
              </a:rPr>
              <a:t>IDF Diabetes Atlas: Global estimates for the prevalence of diabetes for 2015 and 2040.</a:t>
            </a:r>
            <a:r>
              <a:rPr lang="en-US" sz="1000" b="0" i="0" dirty="0">
                <a:solidFill>
                  <a:srgbClr val="222222"/>
                </a:solidFill>
                <a:effectLst/>
                <a:latin typeface="Arial" panose="020B0604020202020204" pitchFamily="34" charset="0"/>
              </a:rPr>
              <a:t> </a:t>
            </a:r>
            <a:r>
              <a:rPr lang="en-US" sz="1000" b="0" i="0" dirty="0" err="1">
                <a:solidFill>
                  <a:srgbClr val="222222"/>
                </a:solidFill>
                <a:effectLst/>
                <a:latin typeface="Arial" panose="020B0604020202020204" pitchFamily="34" charset="0"/>
              </a:rPr>
              <a:t>Ogurtsova</a:t>
            </a:r>
            <a:r>
              <a:rPr lang="en-US" sz="1000" b="0" i="0" dirty="0">
                <a:solidFill>
                  <a:srgbClr val="222222"/>
                </a:solidFill>
                <a:effectLst/>
                <a:latin typeface="Arial" panose="020B0604020202020204" pitchFamily="34" charset="0"/>
              </a:rPr>
              <a:t>, K., da Rocha Fernandes, J. D., Huang, Y., </a:t>
            </a:r>
            <a:r>
              <a:rPr lang="en-US" sz="1000" b="0" i="0" dirty="0" err="1">
                <a:solidFill>
                  <a:srgbClr val="222222"/>
                </a:solidFill>
                <a:effectLst/>
                <a:latin typeface="Arial" panose="020B0604020202020204" pitchFamily="34" charset="0"/>
              </a:rPr>
              <a:t>Linnenkamp</a:t>
            </a:r>
            <a:r>
              <a:rPr lang="en-US" sz="1000" b="0" i="0" dirty="0">
                <a:solidFill>
                  <a:srgbClr val="222222"/>
                </a:solidFill>
                <a:effectLst/>
                <a:latin typeface="Arial" panose="020B0604020202020204" pitchFamily="34" charset="0"/>
              </a:rPr>
              <a:t>, U., </a:t>
            </a:r>
            <a:r>
              <a:rPr lang="en-US" sz="1000" b="0" i="0" dirty="0" err="1">
                <a:solidFill>
                  <a:srgbClr val="222222"/>
                </a:solidFill>
                <a:effectLst/>
                <a:latin typeface="Arial" panose="020B0604020202020204" pitchFamily="34" charset="0"/>
              </a:rPr>
              <a:t>Guariguata</a:t>
            </a:r>
            <a:r>
              <a:rPr lang="en-US" sz="1000" b="0" i="0" dirty="0">
                <a:solidFill>
                  <a:srgbClr val="222222"/>
                </a:solidFill>
                <a:effectLst/>
                <a:latin typeface="Arial" panose="020B0604020202020204" pitchFamily="34" charset="0"/>
              </a:rPr>
              <a:t>, L., Cho, N. H., ... &amp; </a:t>
            </a:r>
            <a:r>
              <a:rPr lang="en-US" sz="1000" b="0" i="0" dirty="0" err="1">
                <a:solidFill>
                  <a:srgbClr val="222222"/>
                </a:solidFill>
                <a:effectLst/>
                <a:latin typeface="Arial" panose="020B0604020202020204" pitchFamily="34" charset="0"/>
              </a:rPr>
              <a:t>Makaroff</a:t>
            </a:r>
            <a:r>
              <a:rPr lang="en-US" sz="1000" b="0" i="0" dirty="0">
                <a:solidFill>
                  <a:srgbClr val="222222"/>
                </a:solidFill>
                <a:effectLst/>
                <a:latin typeface="Arial" panose="020B0604020202020204" pitchFamily="34" charset="0"/>
              </a:rPr>
              <a:t>, L. E. (2017).  </a:t>
            </a:r>
            <a:r>
              <a:rPr lang="en-US" sz="1000" b="0" i="1" dirty="0">
                <a:solidFill>
                  <a:srgbClr val="222222"/>
                </a:solidFill>
                <a:effectLst/>
                <a:latin typeface="Arial" panose="020B0604020202020204" pitchFamily="34" charset="0"/>
              </a:rPr>
              <a:t>Diabetes research and clinical practice,128</a:t>
            </a:r>
            <a:r>
              <a:rPr lang="en-US" sz="1000" b="0" i="0" dirty="0">
                <a:solidFill>
                  <a:srgbClr val="222222"/>
                </a:solidFill>
                <a:effectLst/>
                <a:latin typeface="Arial" panose="020B0604020202020204" pitchFamily="34" charset="0"/>
              </a:rPr>
              <a:t>, 40-50.</a:t>
            </a:r>
            <a:endParaRPr kumimoji="0" lang="en-CA" sz="1000" b="0" i="0" u="none" strike="noStrike" kern="1200" cap="none" spc="0" normalizeH="0" baseline="0" noProof="0" dirty="0">
              <a:ln>
                <a:noFill/>
              </a:ln>
              <a:solidFill>
                <a:srgbClr val="2D2D2D"/>
              </a:solidFill>
              <a:effectLst/>
              <a:uLnTx/>
              <a:uFillTx/>
              <a:latin typeface="Helvetica Neue"/>
              <a:ea typeface="ＭＳ Ｐゴシック"/>
              <a:cs typeface="Helvetica" panose="020B0604020202020204" pitchFamily="34" charset="0"/>
            </a:endParaRPr>
          </a:p>
        </p:txBody>
      </p:sp>
      <p:sp>
        <p:nvSpPr>
          <p:cNvPr id="10" name="Rectangle 9">
            <a:extLst>
              <a:ext uri="{FF2B5EF4-FFF2-40B4-BE49-F238E27FC236}">
                <a16:creationId xmlns:a16="http://schemas.microsoft.com/office/drawing/2014/main" id="{BB390756-3F33-4228-97AB-C414A97B6356}"/>
              </a:ext>
            </a:extLst>
          </p:cNvPr>
          <p:cNvSpPr/>
          <p:nvPr/>
        </p:nvSpPr>
        <p:spPr>
          <a:xfrm>
            <a:off x="6096000" y="4448651"/>
            <a:ext cx="3288452" cy="707886"/>
          </a:xfrm>
          <a:prstGeom prst="rect">
            <a:avLst/>
          </a:prstGeom>
        </p:spPr>
        <p:txBody>
          <a:bodyPr wrap="square">
            <a:spAutoFit/>
          </a:bodyPr>
          <a:lstStyle/>
          <a:p>
            <a:pPr marR="0" lvl="0" algn="l" defTabSz="914400" rtl="0" eaLnBrk="1" fontAlgn="base" latinLnBrk="0" hangingPunct="1">
              <a:lnSpc>
                <a:spcPct val="100000"/>
              </a:lnSpc>
              <a:spcBef>
                <a:spcPct val="0"/>
              </a:spcBef>
              <a:spcAft>
                <a:spcPct val="0"/>
              </a:spcAft>
              <a:buClrTx/>
              <a:buSzTx/>
              <a:tabLst/>
              <a:defRPr/>
            </a:pPr>
            <a:r>
              <a:rPr lang="en-US" sz="1000" b="1" i="0" dirty="0">
                <a:solidFill>
                  <a:srgbClr val="222222"/>
                </a:solidFill>
                <a:effectLst/>
                <a:latin typeface="Arial" panose="020B0604020202020204" pitchFamily="34" charset="0"/>
              </a:rPr>
              <a:t>1. The worldwide epidemic of diabetic retinopathy.</a:t>
            </a:r>
            <a:r>
              <a:rPr lang="en-US" sz="1000" b="0" i="0" dirty="0">
                <a:solidFill>
                  <a:srgbClr val="222222"/>
                </a:solidFill>
                <a:effectLst/>
                <a:latin typeface="Arial" panose="020B0604020202020204" pitchFamily="34" charset="0"/>
              </a:rPr>
              <a:t> </a:t>
            </a:r>
          </a:p>
          <a:p>
            <a:pPr marR="0" lvl="0" algn="l" defTabSz="914400" rtl="0" eaLnBrk="1" fontAlgn="base" latinLnBrk="0" hangingPunct="1">
              <a:lnSpc>
                <a:spcPct val="100000"/>
              </a:lnSpc>
              <a:spcBef>
                <a:spcPct val="0"/>
              </a:spcBef>
              <a:spcAft>
                <a:spcPct val="0"/>
              </a:spcAft>
              <a:buClrTx/>
              <a:buSzTx/>
              <a:tabLst/>
              <a:defRPr/>
            </a:pPr>
            <a:r>
              <a:rPr lang="en-US" sz="1000" b="0" i="0" dirty="0">
                <a:solidFill>
                  <a:srgbClr val="222222"/>
                </a:solidFill>
                <a:effectLst/>
                <a:latin typeface="Arial" panose="020B0604020202020204" pitchFamily="34" charset="0"/>
              </a:rPr>
              <a:t>Zheng, Y., He, M., &amp; Congdon, N. (2012). </a:t>
            </a:r>
            <a:r>
              <a:rPr lang="en-US" sz="1000" b="0" i="1" dirty="0">
                <a:solidFill>
                  <a:srgbClr val="222222"/>
                </a:solidFill>
                <a:effectLst/>
                <a:latin typeface="Arial" panose="020B0604020202020204" pitchFamily="34" charset="0"/>
              </a:rPr>
              <a:t>Indian journal of ophthalmology</a:t>
            </a:r>
            <a:r>
              <a:rPr lang="en-US" sz="1000" b="0" i="0" dirty="0">
                <a:solidFill>
                  <a:srgbClr val="222222"/>
                </a:solidFill>
                <a:effectLst/>
                <a:latin typeface="Arial" panose="020B0604020202020204" pitchFamily="34" charset="0"/>
              </a:rPr>
              <a:t>, </a:t>
            </a:r>
            <a:r>
              <a:rPr lang="en-US" sz="1000" b="0" i="1" dirty="0">
                <a:solidFill>
                  <a:srgbClr val="222222"/>
                </a:solidFill>
                <a:effectLst/>
                <a:latin typeface="Arial" panose="020B0604020202020204" pitchFamily="34" charset="0"/>
              </a:rPr>
              <a:t>60</a:t>
            </a:r>
            <a:r>
              <a:rPr lang="en-US" sz="1000" b="0" i="0" dirty="0">
                <a:solidFill>
                  <a:srgbClr val="222222"/>
                </a:solidFill>
                <a:effectLst/>
                <a:latin typeface="Arial" panose="020B0604020202020204" pitchFamily="34" charset="0"/>
              </a:rPr>
              <a:t>(5), 428.</a:t>
            </a:r>
          </a:p>
          <a:p>
            <a:pPr marR="0" lvl="0" algn="l" defTabSz="914400" rtl="0" eaLnBrk="1" fontAlgn="base" latinLnBrk="0" hangingPunct="1">
              <a:lnSpc>
                <a:spcPct val="100000"/>
              </a:lnSpc>
              <a:spcBef>
                <a:spcPct val="0"/>
              </a:spcBef>
              <a:spcAft>
                <a:spcPct val="0"/>
              </a:spcAft>
              <a:buClrTx/>
              <a:buSzTx/>
              <a:tabLst/>
              <a:defRPr/>
            </a:pPr>
            <a:endParaRPr kumimoji="0" lang="en-US" sz="1000" u="none" strike="noStrike" kern="1200" cap="none" spc="0" normalizeH="0" baseline="0" noProof="0" dirty="0">
              <a:ln>
                <a:noFill/>
              </a:ln>
              <a:solidFill>
                <a:srgbClr val="222222"/>
              </a:solidFill>
              <a:uLnTx/>
              <a:uFillTx/>
              <a:latin typeface="Arial" panose="020B0604020202020204" pitchFamily="34" charset="0"/>
              <a:ea typeface="ＭＳ Ｐゴシック"/>
              <a:cs typeface="Helvetica" panose="020B0604020202020204" pitchFamily="34" charset="0"/>
            </a:endParaRPr>
          </a:p>
        </p:txBody>
      </p:sp>
      <p:sp>
        <p:nvSpPr>
          <p:cNvPr id="12" name="Rectangle 11">
            <a:extLst>
              <a:ext uri="{FF2B5EF4-FFF2-40B4-BE49-F238E27FC236}">
                <a16:creationId xmlns:a16="http://schemas.microsoft.com/office/drawing/2014/main" id="{B54D976C-7A99-47BA-90F0-C198A6D715F8}"/>
              </a:ext>
            </a:extLst>
          </p:cNvPr>
          <p:cNvSpPr/>
          <p:nvPr/>
        </p:nvSpPr>
        <p:spPr>
          <a:xfrm>
            <a:off x="7989146" y="1802907"/>
            <a:ext cx="3339253" cy="246221"/>
          </a:xfrm>
          <a:prstGeom prst="rect">
            <a:avLst/>
          </a:prstGeom>
        </p:spPr>
        <p:txBody>
          <a:bodyPr wrap="square">
            <a:spAutoFit/>
          </a:bodyPr>
          <a:lstStyle/>
          <a:p>
            <a:pPr marL="228600" marR="0" lvl="0" indent="-228600" algn="l" defTabSz="914400" rtl="0" eaLnBrk="1" fontAlgn="base" latinLnBrk="0" hangingPunct="1">
              <a:lnSpc>
                <a:spcPct val="100000"/>
              </a:lnSpc>
              <a:spcBef>
                <a:spcPct val="0"/>
              </a:spcBef>
              <a:spcAft>
                <a:spcPct val="0"/>
              </a:spcAft>
              <a:buClrTx/>
              <a:buSzTx/>
              <a:buFont typeface="+mj-lt"/>
              <a:buAutoNum type="arabicPeriod"/>
              <a:tabLst/>
              <a:defRPr/>
            </a:pPr>
            <a:endParaRPr kumimoji="0" lang="en-CA" sz="1000" b="0" i="0" u="none" strike="noStrike" kern="1200" cap="none" spc="0" normalizeH="0" baseline="0" noProof="0" dirty="0">
              <a:ln>
                <a:noFill/>
              </a:ln>
              <a:solidFill>
                <a:srgbClr val="2D2D2D"/>
              </a:solidFill>
              <a:effectLst/>
              <a:uLnTx/>
              <a:uFillTx/>
              <a:latin typeface="Helvetica Neue"/>
              <a:ea typeface="ＭＳ Ｐゴシック"/>
              <a:cs typeface="Helvetica" panose="020B0604020202020204" pitchFamily="34" charset="0"/>
            </a:endParaRPr>
          </a:p>
        </p:txBody>
      </p:sp>
      <p:sp>
        <p:nvSpPr>
          <p:cNvPr id="14" name="Title 3">
            <a:extLst>
              <a:ext uri="{FF2B5EF4-FFF2-40B4-BE49-F238E27FC236}">
                <a16:creationId xmlns:a16="http://schemas.microsoft.com/office/drawing/2014/main" id="{80492040-984E-40A3-8705-7FDD5FB030B6}"/>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Diabetic Retinopathy</a:t>
            </a:r>
          </a:p>
        </p:txBody>
      </p:sp>
    </p:spTree>
    <p:extLst>
      <p:ext uri="{BB962C8B-B14F-4D97-AF65-F5344CB8AC3E}">
        <p14:creationId xmlns:p14="http://schemas.microsoft.com/office/powerpoint/2010/main" val="392361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Optical Coherence Tomography</a:t>
            </a:r>
          </a:p>
        </p:txBody>
      </p:sp>
      <p:pic>
        <p:nvPicPr>
          <p:cNvPr id="2049" name="Picture 57">
            <a:extLst>
              <a:ext uri="{FF2B5EF4-FFF2-40B4-BE49-F238E27FC236}">
                <a16:creationId xmlns:a16="http://schemas.microsoft.com/office/drawing/2014/main" id="{757C7ACA-9440-4BEE-820E-06C135740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736" y="2014491"/>
            <a:ext cx="4880499" cy="19181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59FD5E3-52C5-4C89-90DE-6F654C11CFF2}"/>
              </a:ext>
            </a:extLst>
          </p:cNvPr>
          <p:cNvSpPr>
            <a:spLocks noChangeArrowheads="1"/>
          </p:cNvSpPr>
          <p:nvPr/>
        </p:nvSpPr>
        <p:spPr bwMode="auto">
          <a:xfrm>
            <a:off x="3626687" y="11735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4" name="Rectangle 4">
            <a:extLst>
              <a:ext uri="{FF2B5EF4-FFF2-40B4-BE49-F238E27FC236}">
                <a16:creationId xmlns:a16="http://schemas.microsoft.com/office/drawing/2014/main" id="{CA4E7C8E-7C7C-45D8-ADAE-67C1E055550A}"/>
              </a:ext>
            </a:extLst>
          </p:cNvPr>
          <p:cNvSpPr>
            <a:spLocks noChangeArrowheads="1"/>
          </p:cNvSpPr>
          <p:nvPr/>
        </p:nvSpPr>
        <p:spPr bwMode="auto">
          <a:xfrm>
            <a:off x="3626687" y="34754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pic>
        <p:nvPicPr>
          <p:cNvPr id="3074" name="Picture 2" descr="Know your retinal layers | Heidelberg Engineering">
            <a:extLst>
              <a:ext uri="{FF2B5EF4-FFF2-40B4-BE49-F238E27FC236}">
                <a16:creationId xmlns:a16="http://schemas.microsoft.com/office/drawing/2014/main" id="{B4A66174-671C-4854-B1E5-71F3520DA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292" y="1710700"/>
            <a:ext cx="57150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590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Optical Coherence Tomography</a:t>
            </a:r>
          </a:p>
        </p:txBody>
      </p:sp>
      <p:sp>
        <p:nvSpPr>
          <p:cNvPr id="3" name="Rectangle 3">
            <a:extLst>
              <a:ext uri="{FF2B5EF4-FFF2-40B4-BE49-F238E27FC236}">
                <a16:creationId xmlns:a16="http://schemas.microsoft.com/office/drawing/2014/main" id="{159FD5E3-52C5-4C89-90DE-6F654C11CFF2}"/>
              </a:ext>
            </a:extLst>
          </p:cNvPr>
          <p:cNvSpPr>
            <a:spLocks noChangeArrowheads="1"/>
          </p:cNvSpPr>
          <p:nvPr/>
        </p:nvSpPr>
        <p:spPr bwMode="auto">
          <a:xfrm>
            <a:off x="3626687" y="11735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4" name="Rectangle 4">
            <a:extLst>
              <a:ext uri="{FF2B5EF4-FFF2-40B4-BE49-F238E27FC236}">
                <a16:creationId xmlns:a16="http://schemas.microsoft.com/office/drawing/2014/main" id="{CA4E7C8E-7C7C-45D8-ADAE-67C1E055550A}"/>
              </a:ext>
            </a:extLst>
          </p:cNvPr>
          <p:cNvSpPr>
            <a:spLocks noChangeArrowheads="1"/>
          </p:cNvSpPr>
          <p:nvPr/>
        </p:nvSpPr>
        <p:spPr bwMode="auto">
          <a:xfrm>
            <a:off x="3626687" y="34754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pic>
        <p:nvPicPr>
          <p:cNvPr id="4098" name="Picture 2">
            <a:extLst>
              <a:ext uri="{FF2B5EF4-FFF2-40B4-BE49-F238E27FC236}">
                <a16:creationId xmlns:a16="http://schemas.microsoft.com/office/drawing/2014/main" id="{A471F4FA-2E9F-409C-AB87-5803320EFA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2" t="5431" r="1756" b="23027"/>
          <a:stretch/>
        </p:blipFill>
        <p:spPr bwMode="auto">
          <a:xfrm>
            <a:off x="711200" y="2199487"/>
            <a:ext cx="11145520" cy="315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75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SCP and DCP Description</a:t>
            </a:r>
          </a:p>
        </p:txBody>
      </p:sp>
      <p:sp>
        <p:nvSpPr>
          <p:cNvPr id="3" name="Rectangle 3">
            <a:extLst>
              <a:ext uri="{FF2B5EF4-FFF2-40B4-BE49-F238E27FC236}">
                <a16:creationId xmlns:a16="http://schemas.microsoft.com/office/drawing/2014/main" id="{159FD5E3-52C5-4C89-90DE-6F654C11CFF2}"/>
              </a:ext>
            </a:extLst>
          </p:cNvPr>
          <p:cNvSpPr>
            <a:spLocks noChangeArrowheads="1"/>
          </p:cNvSpPr>
          <p:nvPr/>
        </p:nvSpPr>
        <p:spPr bwMode="auto">
          <a:xfrm>
            <a:off x="3626687" y="11735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4" name="Rectangle 4">
            <a:extLst>
              <a:ext uri="{FF2B5EF4-FFF2-40B4-BE49-F238E27FC236}">
                <a16:creationId xmlns:a16="http://schemas.microsoft.com/office/drawing/2014/main" id="{CA4E7C8E-7C7C-45D8-ADAE-67C1E055550A}"/>
              </a:ext>
            </a:extLst>
          </p:cNvPr>
          <p:cNvSpPr>
            <a:spLocks noChangeArrowheads="1"/>
          </p:cNvSpPr>
          <p:nvPr/>
        </p:nvSpPr>
        <p:spPr bwMode="auto">
          <a:xfrm>
            <a:off x="3626687" y="34754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pic>
        <p:nvPicPr>
          <p:cNvPr id="3074" name="Picture 2" descr="Know your retinal layers | Heidelberg Engineering">
            <a:extLst>
              <a:ext uri="{FF2B5EF4-FFF2-40B4-BE49-F238E27FC236}">
                <a16:creationId xmlns:a16="http://schemas.microsoft.com/office/drawing/2014/main" id="{B4A66174-671C-4854-B1E5-71F3520DA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92" y="1710700"/>
            <a:ext cx="5715000" cy="40481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4D6330-3AC1-4B5F-A391-5729B0BEAF7B}"/>
              </a:ext>
            </a:extLst>
          </p:cNvPr>
          <p:cNvSpPr txBox="1"/>
          <p:nvPr/>
        </p:nvSpPr>
        <p:spPr>
          <a:xfrm>
            <a:off x="6388924" y="2593813"/>
            <a:ext cx="5628904" cy="2677656"/>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SCP: </a:t>
            </a:r>
            <a:r>
              <a:rPr lang="en-CA" sz="2400" dirty="0">
                <a:effectLst/>
                <a:latin typeface="Calibri" panose="020F0502020204030204" pitchFamily="34" charset="0"/>
                <a:ea typeface="Calibri" panose="020F0502020204030204" pitchFamily="34" charset="0"/>
                <a:cs typeface="Calibri" panose="020F0502020204030204" pitchFamily="34" charset="0"/>
              </a:rPr>
              <a:t>2.6um below internal limiting membrane (ILM) to 15.6um below the junction between the inner plexiform layer (IPL) and the inner nuclear layers (INL)</a:t>
            </a:r>
          </a:p>
          <a:p>
            <a:endParaRPr lang="en-CA" sz="2400" dirty="0">
              <a:latin typeface="Calibri" panose="020F0502020204030204" pitchFamily="34" charset="0"/>
              <a:cs typeface="Calibri" panose="020F0502020204030204" pitchFamily="34" charset="0"/>
            </a:endParaRPr>
          </a:p>
          <a:p>
            <a:r>
              <a:rPr lang="en-CA" sz="2400" dirty="0">
                <a:latin typeface="Calibri" panose="020F0502020204030204" pitchFamily="34" charset="0"/>
                <a:cs typeface="Calibri" panose="020F0502020204030204" pitchFamily="34" charset="0"/>
              </a:rPr>
              <a:t>DCP: 15.6um below IPL to 70.2um below the IPL</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7271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Breakdown of Data</a:t>
            </a:r>
          </a:p>
        </p:txBody>
      </p:sp>
      <p:sp>
        <p:nvSpPr>
          <p:cNvPr id="4" name="Rectangle 3">
            <a:extLst>
              <a:ext uri="{FF2B5EF4-FFF2-40B4-BE49-F238E27FC236}">
                <a16:creationId xmlns:a16="http://schemas.microsoft.com/office/drawing/2014/main" id="{70773362-737B-4561-80B7-4B39BEFC9273}"/>
              </a:ext>
            </a:extLst>
          </p:cNvPr>
          <p:cNvSpPr/>
          <p:nvPr/>
        </p:nvSpPr>
        <p:spPr>
          <a:xfrm>
            <a:off x="588245" y="1731741"/>
            <a:ext cx="11389390" cy="4956165"/>
          </a:xfrm>
          <a:prstGeom prst="rect">
            <a:avLst/>
          </a:prstGeom>
        </p:spPr>
        <p:txBody>
          <a:bodyPr wrap="square">
            <a:spAutoFit/>
          </a:bodyPr>
          <a:lstStyle/>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Dataset</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Final neural networks were trained, and validated on </a:t>
            </a: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23</a:t>
            </a: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7 eyes</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Chinese University of Hong Kong</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Swept Source Optical Coherence Tomography Angiography (DRI OCT Triton, Topcon Inc)</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lang="en-CA" sz="2000" dirty="0">
              <a:solidFill>
                <a:srgbClr val="000000"/>
              </a:solidFill>
              <a:latin typeface="Calibri" panose="020F0502020204030204" pitchFamily="34" charset="0"/>
              <a:ea typeface="ＭＳ Ｐゴシック"/>
              <a:cs typeface="Calibri" panose="020F0502020204030204" pitchFamily="34" charset="0"/>
            </a:endParaRPr>
          </a:p>
          <a:p>
            <a:pPr marL="800100" lvl="1" indent="-342900" fontAlgn="base">
              <a:spcBef>
                <a:spcPct val="0"/>
              </a:spcBef>
              <a:spcAft>
                <a:spcPts val="800"/>
              </a:spcAft>
              <a:buFont typeface="Courier New" panose="02070309020205020404" pitchFamily="49" charset="0"/>
              <a:buChar char="o"/>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205 “No Progression” (164 training, 41 validation)</a:t>
            </a:r>
          </a:p>
          <a:p>
            <a:pPr marL="800100" lvl="1" indent="-342900" fontAlgn="base">
              <a:spcBef>
                <a:spcPct val="0"/>
              </a:spcBef>
              <a:spcAft>
                <a:spcPts val="800"/>
              </a:spcAft>
              <a:buFont typeface="Courier New" panose="02070309020205020404" pitchFamily="49" charset="0"/>
              <a:buChar char="o"/>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32 “Progression” (25 training, 7 validation)</a:t>
            </a:r>
          </a:p>
          <a:p>
            <a:pPr marR="0" lvl="1" algn="l" defTabSz="914400" rtl="0" eaLnBrk="1" fontAlgn="base" latinLnBrk="0" hangingPunct="1">
              <a:lnSpc>
                <a:spcPct val="107000"/>
              </a:lnSpc>
              <a:spcBef>
                <a:spcPct val="0"/>
              </a:spcBef>
              <a:spcAft>
                <a:spcPts val="800"/>
              </a:spcAft>
              <a:buClrTx/>
              <a:buSzTx/>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914400" marR="0" lvl="2" indent="0" algn="l" defTabSz="914400" rtl="0" eaLnBrk="1" fontAlgn="base" latinLnBrk="0" hangingPunct="1">
              <a:lnSpc>
                <a:spcPct val="107000"/>
              </a:lnSpc>
              <a:spcBef>
                <a:spcPct val="0"/>
              </a:spcBef>
              <a:spcAft>
                <a:spcPts val="80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1257300" marR="0" lvl="2"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endParaRPr kumimoji="0" lang="en-CA"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457200" marR="0" lvl="1" indent="0" algn="l" defTabSz="914400" rtl="0" eaLnBrk="1" fontAlgn="base" latinLnBrk="0" hangingPunct="1">
              <a:lnSpc>
                <a:spcPct val="107000"/>
              </a:lnSpc>
              <a:spcBef>
                <a:spcPct val="0"/>
              </a:spcBef>
              <a:spcAft>
                <a:spcPts val="800"/>
              </a:spcAft>
              <a:buClrTx/>
              <a:buSzTx/>
              <a:buFontTx/>
              <a:buNone/>
              <a:tabLst/>
              <a:defRPr/>
            </a:pPr>
            <a:endParaRPr kumimoji="0" lang="en-CA" sz="1800" b="0" i="0" u="none" strike="noStrike" kern="1200" cap="none" spc="0" normalizeH="0" baseline="3000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559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Contributions</a:t>
            </a:r>
          </a:p>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4500" b="0" i="0" u="none" strike="noStrike" kern="1200" cap="none" spc="0" normalizeH="0" baseline="0" noProof="0" dirty="0">
              <a:ln>
                <a:noFill/>
              </a:ln>
              <a:solidFill>
                <a:srgbClr val="FFFFFF"/>
              </a:solidFill>
              <a:effectLst/>
              <a:uLnTx/>
              <a:uFillTx/>
              <a:latin typeface="DIN Alternate Bold"/>
              <a:ea typeface="ＭＳ Ｐゴシック"/>
            </a:endParaRPr>
          </a:p>
        </p:txBody>
      </p:sp>
      <p:sp>
        <p:nvSpPr>
          <p:cNvPr id="4" name="Rectangle 3">
            <a:extLst>
              <a:ext uri="{FF2B5EF4-FFF2-40B4-BE49-F238E27FC236}">
                <a16:creationId xmlns:a16="http://schemas.microsoft.com/office/drawing/2014/main" id="{55834E46-68B9-4E11-933F-3DA8DAFCAF46}"/>
              </a:ext>
            </a:extLst>
          </p:cNvPr>
          <p:cNvSpPr/>
          <p:nvPr/>
        </p:nvSpPr>
        <p:spPr>
          <a:xfrm>
            <a:off x="588245" y="1731741"/>
            <a:ext cx="11389390" cy="1702774"/>
          </a:xfrm>
          <a:prstGeom prst="rect">
            <a:avLst/>
          </a:prstGeom>
        </p:spPr>
        <p:txBody>
          <a:bodyPr wrap="square">
            <a:spAutoFit/>
          </a:bodyPr>
          <a:lstStyle/>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rPr>
              <a:t>Co-op at the BORG</a:t>
            </a:r>
          </a:p>
          <a:p>
            <a:pPr marL="800100" marR="0" lvl="1"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rPr>
              <a:t>Manual Segmentations for Julian Lo’s vessel segmentation network</a:t>
            </a:r>
          </a:p>
          <a:p>
            <a:pPr marL="800100" marR="0" lvl="1"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rPr>
              <a:t>DNN for retinal layer segmentation </a:t>
            </a:r>
          </a:p>
          <a:p>
            <a:pPr marL="800100" marR="0" lvl="1"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Times New Roman" panose="02020603050405020304" pitchFamily="18" charset="0"/>
            </a:endParaRPr>
          </a:p>
        </p:txBody>
      </p:sp>
    </p:spTree>
    <p:extLst>
      <p:ext uri="{BB962C8B-B14F-4D97-AF65-F5344CB8AC3E}">
        <p14:creationId xmlns:p14="http://schemas.microsoft.com/office/powerpoint/2010/main" val="1645013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Vascular Parameters</a:t>
            </a:r>
          </a:p>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4500" b="0" i="0" u="none" strike="noStrike" kern="1200" cap="none" spc="0" normalizeH="0" baseline="0" noProof="0" dirty="0">
              <a:ln>
                <a:noFill/>
              </a:ln>
              <a:solidFill>
                <a:srgbClr val="FFFFFF"/>
              </a:solidFill>
              <a:effectLst/>
              <a:uLnTx/>
              <a:uFillTx/>
              <a:latin typeface="DIN Alternate Bold"/>
              <a:ea typeface="ＭＳ Ｐゴシック"/>
            </a:endParaRPr>
          </a:p>
        </p:txBody>
      </p:sp>
      <p:sp>
        <p:nvSpPr>
          <p:cNvPr id="8" name="Rectangle 7">
            <a:extLst>
              <a:ext uri="{FF2B5EF4-FFF2-40B4-BE49-F238E27FC236}">
                <a16:creationId xmlns:a16="http://schemas.microsoft.com/office/drawing/2014/main" id="{A8A68FCA-C3BB-4CF0-B3F2-C10F360F574E}"/>
              </a:ext>
            </a:extLst>
          </p:cNvPr>
          <p:cNvSpPr/>
          <p:nvPr/>
        </p:nvSpPr>
        <p:spPr>
          <a:xfrm>
            <a:off x="7187248" y="3129745"/>
            <a:ext cx="4151312" cy="120032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vascular extracted parameters included fractal dimension, skeletonized density, inner density, central density, total density, and average vessel diameter. </a:t>
            </a:r>
            <a:endParaRPr kumimoji="0" lang="en-CA" sz="1800" b="0" i="0" u="none" strike="noStrike" kern="1200" cap="none" spc="0" normalizeH="0" baseline="0" noProof="0" dirty="0">
              <a:ln>
                <a:noFill/>
              </a:ln>
              <a:solidFill>
                <a:srgbClr val="000000"/>
              </a:solidFill>
              <a:effectLst/>
              <a:uLnTx/>
              <a:uFillTx/>
              <a:latin typeface="Arial" charset="0"/>
              <a:ea typeface="ＭＳ Ｐゴシック"/>
            </a:endParaRPr>
          </a:p>
        </p:txBody>
      </p:sp>
      <p:pic>
        <p:nvPicPr>
          <p:cNvPr id="4" name="Picture 3">
            <a:extLst>
              <a:ext uri="{FF2B5EF4-FFF2-40B4-BE49-F238E27FC236}">
                <a16:creationId xmlns:a16="http://schemas.microsoft.com/office/drawing/2014/main" id="{EDFC918B-2C0A-42F6-9A26-FFDCA8765A14}"/>
              </a:ext>
            </a:extLst>
          </p:cNvPr>
          <p:cNvPicPr>
            <a:picLocks noChangeAspect="1"/>
          </p:cNvPicPr>
          <p:nvPr/>
        </p:nvPicPr>
        <p:blipFill>
          <a:blip r:embed="rId3"/>
          <a:stretch>
            <a:fillRect/>
          </a:stretch>
        </p:blipFill>
        <p:spPr>
          <a:xfrm>
            <a:off x="588247" y="1808705"/>
            <a:ext cx="5977691" cy="3968115"/>
          </a:xfrm>
          <a:prstGeom prst="rect">
            <a:avLst/>
          </a:prstGeom>
        </p:spPr>
      </p:pic>
      <p:sp>
        <p:nvSpPr>
          <p:cNvPr id="9" name="Rectangle 8">
            <a:extLst>
              <a:ext uri="{FF2B5EF4-FFF2-40B4-BE49-F238E27FC236}">
                <a16:creationId xmlns:a16="http://schemas.microsoft.com/office/drawing/2014/main" id="{3F22162D-EB1D-4F9B-9864-5EEDDE1D2D52}"/>
              </a:ext>
            </a:extLst>
          </p:cNvPr>
          <p:cNvSpPr/>
          <p:nvPr/>
        </p:nvSpPr>
        <p:spPr>
          <a:xfrm>
            <a:off x="780593" y="5776820"/>
            <a:ext cx="6096000" cy="369332"/>
          </a:xfrm>
          <a:prstGeom prst="rect">
            <a:avLst/>
          </a:prstGeom>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900" b="0" i="1" u="none" strike="noStrike" kern="1200" cap="none" spc="0" normalizeH="0" baseline="0" noProof="0" dirty="0">
                <a:ln>
                  <a:noFill/>
                </a:ln>
                <a:solidFill>
                  <a:srgbClr val="FFFFFF">
                    <a:lumMod val="50000"/>
                  </a:srgbClr>
                </a:solidFill>
                <a:effectLst/>
                <a:uLnTx/>
                <a:uFillTx/>
                <a:latin typeface="Calibri" panose="020F0502020204030204" pitchFamily="34" charset="0"/>
                <a:ea typeface="Calibri" panose="020F0502020204030204" pitchFamily="34" charset="0"/>
                <a:cs typeface="Times New Roman" panose="02020603050405020304" pitchFamily="18" charset="0"/>
              </a:rPr>
              <a:t>Processed images used for feature extraction: raw image (A), vessel segmentation (B), skeletonized image (C), 0-0.5mm radial mask (D), 0.5-1.5mm radial mask (E).</a:t>
            </a:r>
            <a:endParaRPr kumimoji="0" lang="en-CA" sz="900" b="0" i="1" u="none" strike="noStrike" kern="1200" cap="none" spc="0" normalizeH="0" baseline="0" noProof="0" dirty="0">
              <a:ln>
                <a:noFill/>
              </a:ln>
              <a:solidFill>
                <a:srgbClr val="FFFFFF">
                  <a:lumMod val="50000"/>
                </a:srgbClr>
              </a:solidFill>
              <a:effectLst/>
              <a:uLnTx/>
              <a:uFillTx/>
              <a:latin typeface="Arial" charset="0"/>
              <a:ea typeface="ＭＳ Ｐゴシック"/>
            </a:endParaRPr>
          </a:p>
        </p:txBody>
      </p:sp>
    </p:spTree>
    <p:extLst>
      <p:ext uri="{BB962C8B-B14F-4D97-AF65-F5344CB8AC3E}">
        <p14:creationId xmlns:p14="http://schemas.microsoft.com/office/powerpoint/2010/main" val="3087643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Avascular Parameters</a:t>
            </a:r>
          </a:p>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4500" b="0" i="0" u="none" strike="noStrike" kern="1200" cap="none" spc="0" normalizeH="0" baseline="0" noProof="0" dirty="0">
              <a:ln>
                <a:noFill/>
              </a:ln>
              <a:solidFill>
                <a:srgbClr val="FFFFFF"/>
              </a:solidFill>
              <a:effectLst/>
              <a:uLnTx/>
              <a:uFillTx/>
              <a:latin typeface="DIN Alternate Bold"/>
              <a:ea typeface="ＭＳ Ｐゴシック"/>
            </a:endParaRPr>
          </a:p>
        </p:txBody>
      </p:sp>
      <p:pic>
        <p:nvPicPr>
          <p:cNvPr id="4" name="Picture 3">
            <a:extLst>
              <a:ext uri="{FF2B5EF4-FFF2-40B4-BE49-F238E27FC236}">
                <a16:creationId xmlns:a16="http://schemas.microsoft.com/office/drawing/2014/main" id="{86D461DA-CEF4-4E92-81A3-78B8B5C31D33}"/>
              </a:ext>
            </a:extLst>
          </p:cNvPr>
          <p:cNvPicPr/>
          <p:nvPr/>
        </p:nvPicPr>
        <p:blipFill>
          <a:blip r:embed="rId3"/>
          <a:stretch>
            <a:fillRect/>
          </a:stretch>
        </p:blipFill>
        <p:spPr bwMode="auto">
          <a:xfrm>
            <a:off x="2551112" y="2092865"/>
            <a:ext cx="3422968" cy="3231515"/>
          </a:xfrm>
          <a:prstGeom prst="rect">
            <a:avLst/>
          </a:prstGeom>
        </p:spPr>
      </p:pic>
      <p:sp>
        <p:nvSpPr>
          <p:cNvPr id="6" name="Rectangle 5">
            <a:extLst>
              <a:ext uri="{FF2B5EF4-FFF2-40B4-BE49-F238E27FC236}">
                <a16:creationId xmlns:a16="http://schemas.microsoft.com/office/drawing/2014/main" id="{CE17B62B-10B4-493E-8D6C-83438362B968}"/>
              </a:ext>
            </a:extLst>
          </p:cNvPr>
          <p:cNvSpPr/>
          <p:nvPr/>
        </p:nvSpPr>
        <p:spPr>
          <a:xfrm>
            <a:off x="6629400" y="2859316"/>
            <a:ext cx="3422968" cy="147732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The Figure shows the FAZ from which area, perimeter, maximum diameter, minimum diameter, axis ratio, </a:t>
            </a:r>
            <a:r>
              <a:rPr kumimoji="0" lang="en-CA"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acircularity</a:t>
            </a:r>
            <a:r>
              <a:rPr kumimoji="0" lang="en-CA"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index, and eccentricity were calculated. </a:t>
            </a:r>
            <a:endParaRPr kumimoji="0" lang="en-CA" sz="1800" b="0" i="0" u="none" strike="noStrike" kern="1200" cap="none" spc="0" normalizeH="0" baseline="0" noProof="0" dirty="0">
              <a:ln>
                <a:noFill/>
              </a:ln>
              <a:solidFill>
                <a:srgbClr val="000000"/>
              </a:solidFill>
              <a:effectLst/>
              <a:uLnTx/>
              <a:uFillTx/>
              <a:latin typeface="Arial" charset="0"/>
              <a:ea typeface="ＭＳ Ｐゴシック"/>
            </a:endParaRPr>
          </a:p>
        </p:txBody>
      </p:sp>
    </p:spTree>
    <p:extLst>
      <p:ext uri="{BB962C8B-B14F-4D97-AF65-F5344CB8AC3E}">
        <p14:creationId xmlns:p14="http://schemas.microsoft.com/office/powerpoint/2010/main" val="3598977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ResNet50 Architecture</a:t>
            </a:r>
          </a:p>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4500" b="0" i="0" u="none" strike="noStrike" kern="1200" cap="none" spc="0" normalizeH="0" baseline="0" noProof="0" dirty="0">
              <a:ln>
                <a:noFill/>
              </a:ln>
              <a:solidFill>
                <a:srgbClr val="FFFFFF"/>
              </a:solidFill>
              <a:effectLst/>
              <a:uLnTx/>
              <a:uFillTx/>
              <a:latin typeface="DIN Alternate Bold"/>
              <a:ea typeface="ＭＳ Ｐゴシック"/>
            </a:endParaRPr>
          </a:p>
        </p:txBody>
      </p:sp>
      <p:pic>
        <p:nvPicPr>
          <p:cNvPr id="5122" name="Picture 2">
            <a:extLst>
              <a:ext uri="{FF2B5EF4-FFF2-40B4-BE49-F238E27FC236}">
                <a16:creationId xmlns:a16="http://schemas.microsoft.com/office/drawing/2014/main" id="{6CBA477D-A6D2-44BE-9B4E-A24649E73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39968"/>
            <a:ext cx="9495692" cy="519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011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Extracted Parameters </a:t>
            </a:r>
            <a:r>
              <a:rPr lang="en-US" sz="4500" dirty="0">
                <a:solidFill>
                  <a:srgbClr val="FFFFFF"/>
                </a:solidFill>
                <a:ea typeface="ＭＳ Ｐゴシック"/>
              </a:rPr>
              <a:t>Co</a:t>
            </a:r>
            <a:r>
              <a:rPr kumimoji="0" lang="en-US" sz="4500" b="0" i="0" u="none" strike="noStrike" kern="1200" cap="none" spc="0" normalizeH="0" baseline="0" noProof="0" dirty="0" err="1">
                <a:ln>
                  <a:noFill/>
                </a:ln>
                <a:solidFill>
                  <a:srgbClr val="FFFFFF"/>
                </a:solidFill>
                <a:effectLst/>
                <a:uLnTx/>
                <a:uFillTx/>
                <a:latin typeface="DIN Alternate Bold"/>
                <a:ea typeface="ＭＳ Ｐゴシック"/>
              </a:rPr>
              <a:t>rrelated</a:t>
            </a: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 to DR Prog.</a:t>
            </a:r>
          </a:p>
        </p:txBody>
      </p:sp>
      <p:sp>
        <p:nvSpPr>
          <p:cNvPr id="13" name="TextBox 12">
            <a:extLst>
              <a:ext uri="{FF2B5EF4-FFF2-40B4-BE49-F238E27FC236}">
                <a16:creationId xmlns:a16="http://schemas.microsoft.com/office/drawing/2014/main" id="{9AC01B7D-2C49-4F61-9BDC-ABD168A5A375}"/>
              </a:ext>
            </a:extLst>
          </p:cNvPr>
          <p:cNvSpPr txBox="1"/>
          <p:nvPr/>
        </p:nvSpPr>
        <p:spPr>
          <a:xfrm>
            <a:off x="595078" y="1566041"/>
            <a:ext cx="7099932" cy="2246769"/>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Fractal Dimension (Cen)</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Fractal Dimension (Tin)</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Fractal Dimension (Sin)</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Fractal Dimension (Full Image)</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Max FAZ Diameter</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FAZ Area</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FAZ Perimeter</a:t>
            </a:r>
          </a:p>
        </p:txBody>
      </p:sp>
      <p:pic>
        <p:nvPicPr>
          <p:cNvPr id="14" name="Picture 13" descr="Early Treatment Diabetic Retinopathy Study (ETDRS) chart of the right (R) and left (L) eyes. The ETDRS plot is centered at the fovea. It includes three circles with diameters of 1 mm, 3 mm and 6 mm. The area is further divided into four quadrants: superior, inferior, nasal and temporal. Cen, central subfield; Sin, Superior inner ring; Nin, Nasal inner ring; Iin, Inferior inner ring; Tin, Temporal inner ring; Sout, Superior outer ring; Nout, Nasal outer ring; Iout, Inferior outer ring; Tout, Temporal outer ring.  ">
            <a:extLst>
              <a:ext uri="{FF2B5EF4-FFF2-40B4-BE49-F238E27FC236}">
                <a16:creationId xmlns:a16="http://schemas.microsoft.com/office/drawing/2014/main" id="{8904ECD3-BB76-4202-81F3-CF4516ACDDFF}"/>
              </a:ext>
            </a:extLst>
          </p:cNvPr>
          <p:cNvPicPr/>
          <p:nvPr/>
        </p:nvPicPr>
        <p:blipFill>
          <a:blip r:embed="rId3"/>
          <a:stretch>
            <a:fillRect/>
          </a:stretch>
        </p:blipFill>
        <p:spPr bwMode="auto">
          <a:xfrm>
            <a:off x="6472635" y="2499361"/>
            <a:ext cx="5131118" cy="2626899"/>
          </a:xfrm>
          <a:prstGeom prst="rect">
            <a:avLst/>
          </a:prstGeom>
        </p:spPr>
      </p:pic>
      <p:sp>
        <p:nvSpPr>
          <p:cNvPr id="6" name="TextBox 5">
            <a:extLst>
              <a:ext uri="{FF2B5EF4-FFF2-40B4-BE49-F238E27FC236}">
                <a16:creationId xmlns:a16="http://schemas.microsoft.com/office/drawing/2014/main" id="{B0BBB318-6A44-4586-99B8-292D231CED3E}"/>
              </a:ext>
            </a:extLst>
          </p:cNvPr>
          <p:cNvSpPr txBox="1"/>
          <p:nvPr/>
        </p:nvSpPr>
        <p:spPr>
          <a:xfrm>
            <a:off x="7233145" y="1731741"/>
            <a:ext cx="3610098" cy="646331"/>
          </a:xfrm>
          <a:prstGeom prst="rect">
            <a:avLst/>
          </a:prstGeom>
          <a:noFill/>
        </p:spPr>
        <p:txBody>
          <a:bodyPr wrap="square" rtlCol="0">
            <a:spAutoFit/>
          </a:bodyPr>
          <a:lstStyle/>
          <a:p>
            <a:pPr algn="ctr"/>
            <a:r>
              <a:rPr lang="en-US" dirty="0"/>
              <a:t>Early Treatment Diabetic Retinopathy Study </a:t>
            </a:r>
          </a:p>
        </p:txBody>
      </p:sp>
      <p:pic>
        <p:nvPicPr>
          <p:cNvPr id="15" name="Picture 14">
            <a:extLst>
              <a:ext uri="{FF2B5EF4-FFF2-40B4-BE49-F238E27FC236}">
                <a16:creationId xmlns:a16="http://schemas.microsoft.com/office/drawing/2014/main" id="{65F5E889-2E44-45CF-A150-EFBEE9A85905}"/>
              </a:ext>
            </a:extLst>
          </p:cNvPr>
          <p:cNvPicPr>
            <a:picLocks noChangeAspect="1"/>
          </p:cNvPicPr>
          <p:nvPr/>
        </p:nvPicPr>
        <p:blipFill>
          <a:blip r:embed="rId4"/>
          <a:stretch>
            <a:fillRect/>
          </a:stretch>
        </p:blipFill>
        <p:spPr>
          <a:xfrm>
            <a:off x="595078" y="3978510"/>
            <a:ext cx="5335422" cy="2626898"/>
          </a:xfrm>
          <a:prstGeom prst="rect">
            <a:avLst/>
          </a:prstGeom>
        </p:spPr>
      </p:pic>
    </p:spTree>
    <p:extLst>
      <p:ext uri="{BB962C8B-B14F-4D97-AF65-F5344CB8AC3E}">
        <p14:creationId xmlns:p14="http://schemas.microsoft.com/office/powerpoint/2010/main" val="4066722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151CF77-6B83-4E5D-A951-363AA6B90423}"/>
                  </a:ext>
                </a:extLst>
              </p:cNvPr>
              <p:cNvSpPr/>
              <p:nvPr/>
            </p:nvSpPr>
            <p:spPr>
              <a:xfrm>
                <a:off x="492533" y="2313532"/>
                <a:ext cx="3641317" cy="6688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h</m:t>
                          </m:r>
                        </m:e>
                        <m:sup>
                          <m:r>
                            <a:rPr lang="en-CA" i="1">
                              <a:latin typeface="Cambria Math" panose="02040503050406030204" pitchFamily="18" charset="0"/>
                            </a:rPr>
                            <m:t>𝑛</m:t>
                          </m:r>
                        </m:sup>
                      </m:sSup>
                      <m:r>
                        <a:rPr lang="en-CA" i="0">
                          <a:latin typeface="Cambria Math" panose="02040503050406030204" pitchFamily="18" charset="0"/>
                        </a:rPr>
                        <m:t>=</m:t>
                      </m:r>
                      <m:nary>
                        <m:naryPr>
                          <m:chr m:val="∑"/>
                          <m:limLoc m:val="subSup"/>
                          <m:ctrlPr>
                            <a:rPr lang="en-CA" i="1">
                              <a:latin typeface="Cambria Math" panose="02040503050406030204" pitchFamily="18" charset="0"/>
                            </a:rPr>
                          </m:ctrlPr>
                        </m:naryPr>
                        <m:sub>
                          <m:r>
                            <a:rPr lang="en-CA" i="1">
                              <a:latin typeface="Cambria Math" panose="02040503050406030204" pitchFamily="18" charset="0"/>
                            </a:rPr>
                            <m:t>𝑘</m:t>
                          </m:r>
                          <m:r>
                            <a:rPr lang="en-CA" i="0">
                              <a:latin typeface="Cambria Math" panose="02040503050406030204" pitchFamily="18" charset="0"/>
                            </a:rPr>
                            <m:t>=1</m:t>
                          </m:r>
                        </m:sub>
                        <m:sup>
                          <m:r>
                            <a:rPr lang="en-CA" i="1">
                              <a:latin typeface="Cambria Math" panose="02040503050406030204" pitchFamily="18" charset="0"/>
                            </a:rPr>
                            <m:t>𝑖</m:t>
                          </m:r>
                        </m:sup>
                        <m:e>
                          <m:sSup>
                            <m:sSupPr>
                              <m:ctrlPr>
                                <a:rPr lang="en-CA" i="1">
                                  <a:latin typeface="Cambria Math" panose="02040503050406030204" pitchFamily="18" charset="0"/>
                                </a:rPr>
                              </m:ctrlPr>
                            </m:sSupPr>
                            <m:e>
                              <m:r>
                                <a:rPr lang="en-CA" i="1">
                                  <a:latin typeface="Cambria Math" panose="02040503050406030204" pitchFamily="18" charset="0"/>
                                </a:rPr>
                                <m:t>h</m:t>
                              </m:r>
                            </m:e>
                            <m:sup>
                              <m:d>
                                <m:dPr>
                                  <m:ctrlPr>
                                    <a:rPr lang="en-CA" i="1">
                                      <a:latin typeface="Cambria Math" panose="02040503050406030204" pitchFamily="18" charset="0"/>
                                    </a:rPr>
                                  </m:ctrlPr>
                                </m:dPr>
                                <m:e>
                                  <m:r>
                                    <a:rPr lang="en-CA" i="1">
                                      <a:latin typeface="Cambria Math" panose="02040503050406030204" pitchFamily="18" charset="0"/>
                                    </a:rPr>
                                    <m:t>𝑛</m:t>
                                  </m:r>
                                  <m:r>
                                    <a:rPr lang="en-CA" i="0">
                                      <a:latin typeface="Cambria Math" panose="02040503050406030204" pitchFamily="18" charset="0"/>
                                    </a:rPr>
                                    <m:t>−1,</m:t>
                                  </m:r>
                                  <m:r>
                                    <a:rPr lang="en-CA" i="1">
                                      <a:latin typeface="Cambria Math" panose="02040503050406030204" pitchFamily="18" charset="0"/>
                                    </a:rPr>
                                    <m:t>𝑘</m:t>
                                  </m:r>
                                </m:e>
                              </m:d>
                            </m:sup>
                          </m:sSup>
                          <m:sSup>
                            <m:sSupPr>
                              <m:ctrlPr>
                                <a:rPr lang="en-CA" i="1">
                                  <a:latin typeface="Cambria Math" panose="02040503050406030204" pitchFamily="18" charset="0"/>
                                </a:rPr>
                              </m:ctrlPr>
                            </m:sSupPr>
                            <m:e>
                              <m:r>
                                <a:rPr lang="en-CA" i="1">
                                  <a:latin typeface="Cambria Math" panose="02040503050406030204" pitchFamily="18" charset="0"/>
                                </a:rPr>
                                <m:t>𝑤</m:t>
                              </m:r>
                            </m:e>
                            <m:sup>
                              <m:d>
                                <m:dPr>
                                  <m:ctrlPr>
                                    <a:rPr lang="en-CA" i="1">
                                      <a:latin typeface="Cambria Math" panose="02040503050406030204" pitchFamily="18" charset="0"/>
                                    </a:rPr>
                                  </m:ctrlPr>
                                </m:dPr>
                                <m:e>
                                  <m:r>
                                    <a:rPr lang="en-CA" i="1">
                                      <a:latin typeface="Cambria Math" panose="02040503050406030204" pitchFamily="18" charset="0"/>
                                    </a:rPr>
                                    <m:t>𝑛</m:t>
                                  </m:r>
                                  <m:r>
                                    <a:rPr lang="en-CA" i="0">
                                      <a:latin typeface="Cambria Math" panose="02040503050406030204" pitchFamily="18" charset="0"/>
                                    </a:rPr>
                                    <m:t>,</m:t>
                                  </m:r>
                                  <m:r>
                                    <a:rPr lang="en-CA" i="1">
                                      <a:latin typeface="Cambria Math" panose="02040503050406030204" pitchFamily="18" charset="0"/>
                                    </a:rPr>
                                    <m:t>𝑘</m:t>
                                  </m:r>
                                </m:e>
                              </m:d>
                            </m:sup>
                          </m:sSup>
                          <m:r>
                            <a:rPr lang="en-CA" i="0">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𝑏</m:t>
                              </m:r>
                            </m:e>
                            <m:sup>
                              <m:d>
                                <m:dPr>
                                  <m:ctrlPr>
                                    <a:rPr lang="en-CA" i="1">
                                      <a:latin typeface="Cambria Math" panose="02040503050406030204" pitchFamily="18" charset="0"/>
                                    </a:rPr>
                                  </m:ctrlPr>
                                </m:dPr>
                                <m:e>
                                  <m:r>
                                    <a:rPr lang="en-CA" i="1">
                                      <a:latin typeface="Cambria Math" panose="02040503050406030204" pitchFamily="18" charset="0"/>
                                    </a:rPr>
                                    <m:t>𝑛</m:t>
                                  </m:r>
                                  <m:r>
                                    <a:rPr lang="en-CA" i="0">
                                      <a:latin typeface="Cambria Math" panose="02040503050406030204" pitchFamily="18" charset="0"/>
                                    </a:rPr>
                                    <m:t>,</m:t>
                                  </m:r>
                                  <m:r>
                                    <a:rPr lang="en-CA" i="1">
                                      <a:latin typeface="Cambria Math" panose="02040503050406030204" pitchFamily="18" charset="0"/>
                                    </a:rPr>
                                    <m:t>𝑘</m:t>
                                  </m:r>
                                </m:e>
                              </m:d>
                            </m:sup>
                          </m:sSup>
                        </m:e>
                      </m:nary>
                    </m:oMath>
                  </m:oMathPara>
                </a14:m>
                <a:endParaRPr lang="en-CA" dirty="0"/>
              </a:p>
            </p:txBody>
          </p:sp>
        </mc:Choice>
        <mc:Fallback xmlns="">
          <p:sp>
            <p:nvSpPr>
              <p:cNvPr id="4" name="Rectangle 3">
                <a:extLst>
                  <a:ext uri="{FF2B5EF4-FFF2-40B4-BE49-F238E27FC236}">
                    <a16:creationId xmlns:a16="http://schemas.microsoft.com/office/drawing/2014/main" id="{E151CF77-6B83-4E5D-A951-363AA6B90423}"/>
                  </a:ext>
                </a:extLst>
              </p:cNvPr>
              <p:cNvSpPr>
                <a:spLocks noRot="1" noChangeAspect="1" noMove="1" noResize="1" noEditPoints="1" noAdjustHandles="1" noChangeArrowheads="1" noChangeShapeType="1" noTextEdit="1"/>
              </p:cNvSpPr>
              <p:nvPr/>
            </p:nvSpPr>
            <p:spPr>
              <a:xfrm>
                <a:off x="492533" y="2313532"/>
                <a:ext cx="3641317" cy="668837"/>
              </a:xfrm>
              <a:prstGeom prst="rect">
                <a:avLst/>
              </a:prstGeom>
              <a:blipFill>
                <a:blip r:embed="rId3"/>
                <a:stretch>
                  <a:fillRect/>
                </a:stretch>
              </a:blipFill>
            </p:spPr>
            <p:txBody>
              <a:bodyPr/>
              <a:lstStyle/>
              <a:p>
                <a:r>
                  <a:rPr lang="en-CA">
                    <a:noFill/>
                  </a:rPr>
                  <a:t> </a:t>
                </a:r>
              </a:p>
            </p:txBody>
          </p:sp>
        </mc:Fallback>
      </mc:AlternateContent>
      <p:sp>
        <p:nvSpPr>
          <p:cNvPr id="5" name="TextBox 4">
            <a:extLst>
              <a:ext uri="{FF2B5EF4-FFF2-40B4-BE49-F238E27FC236}">
                <a16:creationId xmlns:a16="http://schemas.microsoft.com/office/drawing/2014/main" id="{8FD6A69A-19C6-4EB8-A785-6E293F2E4AAD}"/>
              </a:ext>
            </a:extLst>
          </p:cNvPr>
          <p:cNvSpPr txBox="1"/>
          <p:nvPr/>
        </p:nvSpPr>
        <p:spPr>
          <a:xfrm>
            <a:off x="590550" y="1924050"/>
            <a:ext cx="8212505" cy="369332"/>
          </a:xfrm>
          <a:prstGeom prst="rect">
            <a:avLst/>
          </a:prstGeom>
          <a:noFill/>
        </p:spPr>
        <p:txBody>
          <a:bodyPr wrap="none" rtlCol="0">
            <a:spAutoFit/>
          </a:bodyPr>
          <a:lstStyle/>
          <a:p>
            <a:r>
              <a:rPr lang="en-US" dirty="0"/>
              <a:t>Fully-connected layers being updated. Preceding layer (h), weights (w), bias (b)</a:t>
            </a:r>
            <a:endParaRPr lang="en-CA"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FB98D80-1923-4C62-B9EC-80C05DA3EA3E}"/>
                  </a:ext>
                </a:extLst>
              </p:cNvPr>
              <p:cNvSpPr/>
              <p:nvPr/>
            </p:nvSpPr>
            <p:spPr>
              <a:xfrm>
                <a:off x="590550" y="4692439"/>
                <a:ext cx="1774973"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𝜙</m:t>
                      </m:r>
                      <m:d>
                        <m:dPr>
                          <m:ctrlPr>
                            <a:rPr lang="en-CA" i="1">
                              <a:latin typeface="Cambria Math" panose="02040503050406030204" pitchFamily="18" charset="0"/>
                            </a:rPr>
                          </m:ctrlPr>
                        </m:dPr>
                        <m:e>
                          <m:r>
                            <a:rPr lang="en-CA" i="1">
                              <a:latin typeface="Cambria Math" panose="02040503050406030204" pitchFamily="18" charset="0"/>
                            </a:rPr>
                            <m:t>𝑧</m:t>
                          </m:r>
                        </m:e>
                      </m:d>
                      <m:r>
                        <a:rPr lang="en-CA" i="0">
                          <a:latin typeface="Cambria Math" panose="02040503050406030204" pitchFamily="18" charset="0"/>
                        </a:rPr>
                        <m:t>=</m:t>
                      </m:r>
                      <m:f>
                        <m:fPr>
                          <m:ctrlPr>
                            <a:rPr lang="en-CA" i="1">
                              <a:latin typeface="Cambria Math" panose="02040503050406030204" pitchFamily="18" charset="0"/>
                            </a:rPr>
                          </m:ctrlPr>
                        </m:fPr>
                        <m:num>
                          <m:r>
                            <a:rPr lang="en-CA" i="0">
                              <a:latin typeface="Cambria Math" panose="02040503050406030204" pitchFamily="18" charset="0"/>
                            </a:rPr>
                            <m:t>1</m:t>
                          </m:r>
                        </m:num>
                        <m:den>
                          <m:r>
                            <a:rPr lang="en-CA" i="0">
                              <a:latin typeface="Cambria Math" panose="02040503050406030204" pitchFamily="18" charset="0"/>
                            </a:rPr>
                            <m:t>1+</m:t>
                          </m:r>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0">
                                  <a:latin typeface="Cambria Math" panose="02040503050406030204" pitchFamily="18" charset="0"/>
                                </a:rPr>
                                <m:t>−</m:t>
                              </m:r>
                              <m:r>
                                <a:rPr lang="en-CA" i="1">
                                  <a:latin typeface="Cambria Math" panose="02040503050406030204" pitchFamily="18" charset="0"/>
                                </a:rPr>
                                <m:t>𝑧</m:t>
                              </m:r>
                            </m:sup>
                          </m:sSup>
                        </m:den>
                      </m:f>
                    </m:oMath>
                  </m:oMathPara>
                </a14:m>
                <a:endParaRPr lang="en-CA" dirty="0"/>
              </a:p>
            </p:txBody>
          </p:sp>
        </mc:Choice>
        <mc:Fallback xmlns="">
          <p:sp>
            <p:nvSpPr>
              <p:cNvPr id="6" name="Rectangle 5">
                <a:extLst>
                  <a:ext uri="{FF2B5EF4-FFF2-40B4-BE49-F238E27FC236}">
                    <a16:creationId xmlns:a16="http://schemas.microsoft.com/office/drawing/2014/main" id="{1FB98D80-1923-4C62-B9EC-80C05DA3EA3E}"/>
                  </a:ext>
                </a:extLst>
              </p:cNvPr>
              <p:cNvSpPr>
                <a:spLocks noRot="1" noChangeAspect="1" noMove="1" noResize="1" noEditPoints="1" noAdjustHandles="1" noChangeArrowheads="1" noChangeShapeType="1" noTextEdit="1"/>
              </p:cNvSpPr>
              <p:nvPr/>
            </p:nvSpPr>
            <p:spPr>
              <a:xfrm>
                <a:off x="590550" y="4692439"/>
                <a:ext cx="1774973" cy="61734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076AB86-88DA-4B65-9E66-10FFFB57E05A}"/>
                  </a:ext>
                </a:extLst>
              </p:cNvPr>
              <p:cNvSpPr/>
              <p:nvPr/>
            </p:nvSpPr>
            <p:spPr>
              <a:xfrm>
                <a:off x="590550" y="3609126"/>
                <a:ext cx="2198487" cy="6284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𝑡𝑎𝑛h</m:t>
                      </m:r>
                      <m:d>
                        <m:dPr>
                          <m:ctrlPr>
                            <a:rPr lang="en-CA" i="1">
                              <a:latin typeface="Cambria Math" panose="02040503050406030204" pitchFamily="18" charset="0"/>
                            </a:rPr>
                          </m:ctrlPr>
                        </m:dPr>
                        <m:e>
                          <m:r>
                            <a:rPr lang="en-CA" i="1">
                              <a:latin typeface="Cambria Math" panose="02040503050406030204" pitchFamily="18" charset="0"/>
                            </a:rPr>
                            <m:t>𝑧</m:t>
                          </m:r>
                        </m:e>
                      </m:d>
                      <m:r>
                        <a:rPr lang="en-CA" i="0">
                          <a:latin typeface="Cambria Math" panose="02040503050406030204" pitchFamily="18" charset="0"/>
                        </a:rPr>
                        <m:t>=</m:t>
                      </m:r>
                      <m:f>
                        <m:fPr>
                          <m:ctrlPr>
                            <a:rPr lang="en-CA" i="1">
                              <a:latin typeface="Cambria Math" panose="02040503050406030204" pitchFamily="18" charset="0"/>
                            </a:rPr>
                          </m:ctrlPr>
                        </m:fPr>
                        <m:num>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𝑧</m:t>
                              </m:r>
                            </m:sup>
                          </m:sSup>
                          <m:sSup>
                            <m:sSupPr>
                              <m:ctrlPr>
                                <a:rPr lang="en-CA" i="1">
                                  <a:latin typeface="Cambria Math" panose="02040503050406030204" pitchFamily="18" charset="0"/>
                                </a:rPr>
                              </m:ctrlPr>
                            </m:sSupPr>
                            <m:e>
                              <m:r>
                                <a:rPr lang="en-CA" i="0">
                                  <a:latin typeface="Cambria Math" panose="02040503050406030204" pitchFamily="18" charset="0"/>
                                </a:rPr>
                                <m:t>−</m:t>
                              </m:r>
                              <m:r>
                                <a:rPr lang="en-CA" i="1">
                                  <a:latin typeface="Cambria Math" panose="02040503050406030204" pitchFamily="18" charset="0"/>
                                </a:rPr>
                                <m:t>𝑒</m:t>
                              </m:r>
                            </m:e>
                            <m:sup>
                              <m:r>
                                <a:rPr lang="en-CA" i="0">
                                  <a:latin typeface="Cambria Math" panose="02040503050406030204" pitchFamily="18" charset="0"/>
                                </a:rPr>
                                <m:t>−</m:t>
                              </m:r>
                              <m:r>
                                <a:rPr lang="en-CA" i="1">
                                  <a:latin typeface="Cambria Math" panose="02040503050406030204" pitchFamily="18" charset="0"/>
                                </a:rPr>
                                <m:t>𝑧</m:t>
                              </m:r>
                            </m:sup>
                          </m:sSup>
                        </m:num>
                        <m:den>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𝑧</m:t>
                              </m:r>
                            </m:sup>
                          </m:sSup>
                          <m:r>
                            <a:rPr lang="en-CA" i="0">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0">
                                  <a:latin typeface="Cambria Math" panose="02040503050406030204" pitchFamily="18" charset="0"/>
                                </a:rPr>
                                <m:t>−</m:t>
                              </m:r>
                              <m:r>
                                <a:rPr lang="en-CA" i="1">
                                  <a:latin typeface="Cambria Math" panose="02040503050406030204" pitchFamily="18" charset="0"/>
                                </a:rPr>
                                <m:t>𝑧</m:t>
                              </m:r>
                            </m:sup>
                          </m:sSup>
                        </m:den>
                      </m:f>
                    </m:oMath>
                  </m:oMathPara>
                </a14:m>
                <a:endParaRPr lang="en-CA" dirty="0"/>
              </a:p>
            </p:txBody>
          </p:sp>
        </mc:Choice>
        <mc:Fallback xmlns="">
          <p:sp>
            <p:nvSpPr>
              <p:cNvPr id="7" name="Rectangle 6">
                <a:extLst>
                  <a:ext uri="{FF2B5EF4-FFF2-40B4-BE49-F238E27FC236}">
                    <a16:creationId xmlns:a16="http://schemas.microsoft.com/office/drawing/2014/main" id="{9076AB86-88DA-4B65-9E66-10FFFB57E05A}"/>
                  </a:ext>
                </a:extLst>
              </p:cNvPr>
              <p:cNvSpPr>
                <a:spLocks noRot="1" noChangeAspect="1" noMove="1" noResize="1" noEditPoints="1" noAdjustHandles="1" noChangeArrowheads="1" noChangeShapeType="1" noTextEdit="1"/>
              </p:cNvSpPr>
              <p:nvPr/>
            </p:nvSpPr>
            <p:spPr>
              <a:xfrm>
                <a:off x="590550" y="3609126"/>
                <a:ext cx="2198487" cy="628442"/>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2852279-BA7A-48F4-85E6-E723B5C08AE4}"/>
                  </a:ext>
                </a:extLst>
              </p:cNvPr>
              <p:cNvSpPr/>
              <p:nvPr/>
            </p:nvSpPr>
            <p:spPr>
              <a:xfrm>
                <a:off x="590550" y="4239874"/>
                <a:ext cx="20314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𝑅</m:t>
                      </m:r>
                      <m:d>
                        <m:dPr>
                          <m:ctrlPr>
                            <a:rPr lang="en-CA" i="1">
                              <a:latin typeface="Cambria Math" panose="02040503050406030204" pitchFamily="18" charset="0"/>
                            </a:rPr>
                          </m:ctrlPr>
                        </m:dPr>
                        <m:e>
                          <m:r>
                            <a:rPr lang="en-CA" i="1">
                              <a:latin typeface="Cambria Math" panose="02040503050406030204" pitchFamily="18" charset="0"/>
                            </a:rPr>
                            <m:t>𝑧</m:t>
                          </m:r>
                        </m:e>
                      </m:d>
                      <m:r>
                        <a:rPr lang="en-CA" i="0">
                          <a:latin typeface="Cambria Math" panose="02040503050406030204" pitchFamily="18" charset="0"/>
                        </a:rPr>
                        <m:t>=</m:t>
                      </m:r>
                      <m:r>
                        <a:rPr lang="en-CA" i="1">
                          <a:latin typeface="Cambria Math" panose="02040503050406030204" pitchFamily="18" charset="0"/>
                        </a:rPr>
                        <m:t>𝑚𝑎</m:t>
                      </m:r>
                      <m:func>
                        <m:funcPr>
                          <m:ctrlPr>
                            <a:rPr lang="en-CA" i="1">
                              <a:latin typeface="Cambria Math" panose="02040503050406030204" pitchFamily="18" charset="0"/>
                            </a:rPr>
                          </m:ctrlPr>
                        </m:funcPr>
                        <m:fName>
                          <m:r>
                            <a:rPr lang="en-CA" i="1">
                              <a:latin typeface="Cambria Math" panose="02040503050406030204" pitchFamily="18" charset="0"/>
                            </a:rPr>
                            <m:t>𝑥</m:t>
                          </m:r>
                        </m:fName>
                        <m:e>
                          <m:d>
                            <m:dPr>
                              <m:ctrlPr>
                                <a:rPr lang="en-CA" i="1">
                                  <a:latin typeface="Cambria Math" panose="02040503050406030204" pitchFamily="18" charset="0"/>
                                </a:rPr>
                              </m:ctrlPr>
                            </m:dPr>
                            <m:e>
                              <m:r>
                                <a:rPr lang="en-CA" i="0">
                                  <a:latin typeface="Cambria Math" panose="02040503050406030204" pitchFamily="18" charset="0"/>
                                </a:rPr>
                                <m:t>0,</m:t>
                              </m:r>
                              <m:r>
                                <a:rPr lang="en-CA" i="1">
                                  <a:latin typeface="Cambria Math" panose="02040503050406030204" pitchFamily="18" charset="0"/>
                                </a:rPr>
                                <m:t>𝑧</m:t>
                              </m:r>
                            </m:e>
                          </m:d>
                        </m:e>
                      </m:func>
                    </m:oMath>
                  </m:oMathPara>
                </a14:m>
                <a:endParaRPr lang="en-CA" dirty="0"/>
              </a:p>
            </p:txBody>
          </p:sp>
        </mc:Choice>
        <mc:Fallback xmlns="">
          <p:sp>
            <p:nvSpPr>
              <p:cNvPr id="8" name="Rectangle 7">
                <a:extLst>
                  <a:ext uri="{FF2B5EF4-FFF2-40B4-BE49-F238E27FC236}">
                    <a16:creationId xmlns:a16="http://schemas.microsoft.com/office/drawing/2014/main" id="{C2852279-BA7A-48F4-85E6-E723B5C08AE4}"/>
                  </a:ext>
                </a:extLst>
              </p:cNvPr>
              <p:cNvSpPr>
                <a:spLocks noRot="1" noChangeAspect="1" noMove="1" noResize="1" noEditPoints="1" noAdjustHandles="1" noChangeArrowheads="1" noChangeShapeType="1" noTextEdit="1"/>
              </p:cNvSpPr>
              <p:nvPr/>
            </p:nvSpPr>
            <p:spPr>
              <a:xfrm>
                <a:off x="590550" y="4239874"/>
                <a:ext cx="2031454" cy="369332"/>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913BDC4-45C5-46F8-B4AB-D3D35EE6F67D}"/>
                  </a:ext>
                </a:extLst>
              </p:cNvPr>
              <p:cNvSpPr/>
              <p:nvPr/>
            </p:nvSpPr>
            <p:spPr>
              <a:xfrm>
                <a:off x="590550" y="5315261"/>
                <a:ext cx="2317814" cy="791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d>
                            <m:dPr>
                              <m:begChr m:val="["/>
                              <m:endChr m:val="]"/>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𝑓</m:t>
                                  </m:r>
                                </m:e>
                                <m:sup>
                                  <m:d>
                                    <m:dPr>
                                      <m:ctrlPr>
                                        <a:rPr lang="en-CA" i="1">
                                          <a:latin typeface="Cambria Math" panose="02040503050406030204" pitchFamily="18" charset="0"/>
                                        </a:rPr>
                                      </m:ctrlPr>
                                    </m:dPr>
                                    <m:e>
                                      <m:r>
                                        <a:rPr lang="en-CA" i="1">
                                          <a:latin typeface="Cambria Math" panose="02040503050406030204" pitchFamily="18" charset="0"/>
                                        </a:rPr>
                                        <m:t>𝐿</m:t>
                                      </m:r>
                                    </m:e>
                                  </m:d>
                                </m:sup>
                              </m:sSup>
                              <m:d>
                                <m:dPr>
                                  <m:ctrlPr>
                                    <a:rPr lang="en-CA" i="1">
                                      <a:latin typeface="Cambria Math" panose="02040503050406030204" pitchFamily="18" charset="0"/>
                                    </a:rPr>
                                  </m:ctrlPr>
                                </m:dPr>
                                <m:e>
                                  <m:r>
                                    <a:rPr lang="en-CA" i="1">
                                      <a:latin typeface="Cambria Math" panose="02040503050406030204" pitchFamily="18" charset="0"/>
                                    </a:rPr>
                                    <m:t>𝑥</m:t>
                                  </m:r>
                                </m:e>
                              </m:d>
                            </m:e>
                          </m:d>
                        </m:e>
                        <m:sub>
                          <m:r>
                            <a:rPr lang="en-CA" i="1">
                              <a:latin typeface="Cambria Math" panose="02040503050406030204" pitchFamily="18" charset="0"/>
                            </a:rPr>
                            <m:t>𝑖</m:t>
                          </m:r>
                        </m:sub>
                      </m:sSub>
                      <m:r>
                        <a:rPr lang="en-CA" i="0">
                          <a:latin typeface="Cambria Math" panose="02040503050406030204" pitchFamily="18" charset="0"/>
                        </a:rPr>
                        <m:t>=</m:t>
                      </m:r>
                      <m:f>
                        <m:fPr>
                          <m:ctrlPr>
                            <a:rPr lang="en-CA" i="1">
                              <a:latin typeface="Cambria Math" panose="02040503050406030204" pitchFamily="18" charset="0"/>
                            </a:rPr>
                          </m:ctrlPr>
                        </m:fPr>
                        <m:num>
                          <m:sSup>
                            <m:sSupPr>
                              <m:ctrlPr>
                                <a:rPr lang="en-CA" i="1">
                                  <a:latin typeface="Cambria Math" panose="02040503050406030204" pitchFamily="18" charset="0"/>
                                </a:rPr>
                              </m:ctrlPr>
                            </m:sSupPr>
                            <m:e>
                              <m:r>
                                <a:rPr lang="en-CA" i="1">
                                  <a:latin typeface="Cambria Math" panose="02040503050406030204" pitchFamily="18" charset="0"/>
                                </a:rPr>
                                <m:t>𝑒</m:t>
                              </m:r>
                            </m:e>
                            <m:sup>
                              <m:r>
                                <a:rPr lang="en-CA" i="1">
                                  <a:latin typeface="Cambria Math" panose="02040503050406030204" pitchFamily="18" charset="0"/>
                                </a:rPr>
                                <m:t>𝑥𝑖</m:t>
                              </m:r>
                            </m:sup>
                          </m:sSup>
                        </m:num>
                        <m:den>
                          <m:nary>
                            <m:naryPr>
                              <m:chr m:val="∑"/>
                              <m:limLoc m:val="subSup"/>
                              <m:ctrlPr>
                                <a:rPr lang="en-CA" i="1">
                                  <a:latin typeface="Cambria Math" panose="02040503050406030204" pitchFamily="18" charset="0"/>
                                </a:rPr>
                              </m:ctrlPr>
                            </m:naryPr>
                            <m:sub>
                              <m:r>
                                <a:rPr lang="en-CA" i="1">
                                  <a:latin typeface="Cambria Math" panose="02040503050406030204" pitchFamily="18" charset="0"/>
                                </a:rPr>
                                <m:t>𝑗</m:t>
                              </m:r>
                              <m:r>
                                <a:rPr lang="en-CA" i="0">
                                  <a:latin typeface="Cambria Math" panose="02040503050406030204" pitchFamily="18" charset="0"/>
                                </a:rPr>
                                <m:t>=1</m:t>
                              </m:r>
                            </m:sub>
                            <m:sup>
                              <m:sSub>
                                <m:sSubPr>
                                  <m:ctrlPr>
                                    <a:rPr lang="en-CA" i="1">
                                      <a:latin typeface="Cambria Math" panose="02040503050406030204" pitchFamily="18" charset="0"/>
                                    </a:rPr>
                                  </m:ctrlPr>
                                </m:sSubPr>
                                <m:e>
                                  <m:r>
                                    <a:rPr lang="en-CA" i="1">
                                      <a:latin typeface="Cambria Math" panose="02040503050406030204" pitchFamily="18" charset="0"/>
                                    </a:rPr>
                                    <m:t>𝑛</m:t>
                                  </m:r>
                                </m:e>
                                <m:sub>
                                  <m:r>
                                    <a:rPr lang="en-CA" i="1">
                                      <a:latin typeface="Cambria Math" panose="02040503050406030204" pitchFamily="18" charset="0"/>
                                    </a:rPr>
                                    <m:t>𝐿</m:t>
                                  </m:r>
                                </m:sub>
                              </m:sSub>
                            </m:sup>
                            <m:e>
                              <m:sSup>
                                <m:sSupPr>
                                  <m:ctrlPr>
                                    <a:rPr lang="en-CA" i="1">
                                      <a:latin typeface="Cambria Math" panose="02040503050406030204" pitchFamily="18" charset="0"/>
                                    </a:rPr>
                                  </m:ctrlPr>
                                </m:sSupPr>
                                <m:e>
                                  <m:r>
                                    <a:rPr lang="en-CA" i="1">
                                      <a:latin typeface="Cambria Math" panose="02040503050406030204" pitchFamily="18" charset="0"/>
                                    </a:rPr>
                                    <m:t>𝑒</m:t>
                                  </m:r>
                                </m:e>
                                <m:sup>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i="1">
                                          <a:latin typeface="Cambria Math" panose="02040503050406030204" pitchFamily="18" charset="0"/>
                                        </a:rPr>
                                        <m:t>𝑗</m:t>
                                      </m:r>
                                    </m:sub>
                                  </m:sSub>
                                </m:sup>
                              </m:sSup>
                            </m:e>
                          </m:nary>
                        </m:den>
                      </m:f>
                    </m:oMath>
                  </m:oMathPara>
                </a14:m>
                <a:endParaRPr lang="en-CA" dirty="0"/>
              </a:p>
            </p:txBody>
          </p:sp>
        </mc:Choice>
        <mc:Fallback xmlns="">
          <p:sp>
            <p:nvSpPr>
              <p:cNvPr id="9" name="Rectangle 8">
                <a:extLst>
                  <a:ext uri="{FF2B5EF4-FFF2-40B4-BE49-F238E27FC236}">
                    <a16:creationId xmlns:a16="http://schemas.microsoft.com/office/drawing/2014/main" id="{0913BDC4-45C5-46F8-B4AB-D3D35EE6F67D}"/>
                  </a:ext>
                </a:extLst>
              </p:cNvPr>
              <p:cNvSpPr>
                <a:spLocks noRot="1" noChangeAspect="1" noMove="1" noResize="1" noEditPoints="1" noAdjustHandles="1" noChangeArrowheads="1" noChangeShapeType="1" noTextEdit="1"/>
              </p:cNvSpPr>
              <p:nvPr/>
            </p:nvSpPr>
            <p:spPr>
              <a:xfrm>
                <a:off x="590550" y="5315261"/>
                <a:ext cx="2317814" cy="791050"/>
              </a:xfrm>
              <a:prstGeom prst="rect">
                <a:avLst/>
              </a:prstGeom>
              <a:blipFill>
                <a:blip r:embed="rId7"/>
                <a:stretch>
                  <a:fillRect/>
                </a:stretch>
              </a:blipFill>
            </p:spPr>
            <p:txBody>
              <a:bodyPr/>
              <a:lstStyle/>
              <a:p>
                <a:r>
                  <a:rPr lang="en-CA">
                    <a:noFill/>
                  </a:rPr>
                  <a:t> </a:t>
                </a:r>
              </a:p>
            </p:txBody>
          </p:sp>
        </mc:Fallback>
      </mc:AlternateContent>
      <p:sp>
        <p:nvSpPr>
          <p:cNvPr id="10" name="TextBox 9">
            <a:extLst>
              <a:ext uri="{FF2B5EF4-FFF2-40B4-BE49-F238E27FC236}">
                <a16:creationId xmlns:a16="http://schemas.microsoft.com/office/drawing/2014/main" id="{8F4595DB-A5DB-4909-93CF-110CB78A379E}"/>
              </a:ext>
            </a:extLst>
          </p:cNvPr>
          <p:cNvSpPr txBox="1"/>
          <p:nvPr/>
        </p:nvSpPr>
        <p:spPr>
          <a:xfrm>
            <a:off x="590550" y="3052822"/>
            <a:ext cx="3942105" cy="369332"/>
          </a:xfrm>
          <a:prstGeom prst="rect">
            <a:avLst/>
          </a:prstGeom>
          <a:noFill/>
        </p:spPr>
        <p:txBody>
          <a:bodyPr wrap="none" rtlCol="0">
            <a:spAutoFit/>
          </a:bodyPr>
          <a:lstStyle/>
          <a:p>
            <a:r>
              <a:rPr lang="en-US" dirty="0"/>
              <a:t>Activation functions (node fire or not)</a:t>
            </a:r>
            <a:endParaRPr lang="en-CA" dirty="0"/>
          </a:p>
        </p:txBody>
      </p:sp>
      <p:pic>
        <p:nvPicPr>
          <p:cNvPr id="11" name="Content Placeholder 3">
            <a:extLst>
              <a:ext uri="{FF2B5EF4-FFF2-40B4-BE49-F238E27FC236}">
                <a16:creationId xmlns:a16="http://schemas.microsoft.com/office/drawing/2014/main" id="{89C50152-CA9C-4F62-983D-5FDEC5837320}"/>
              </a:ext>
            </a:extLst>
          </p:cNvPr>
          <p:cNvPicPr/>
          <p:nvPr/>
        </p:nvPicPr>
        <p:blipFill>
          <a:blip r:embed="rId8"/>
          <a:stretch>
            <a:fillRect/>
          </a:stretch>
        </p:blipFill>
        <p:spPr bwMode="auto">
          <a:xfrm>
            <a:off x="3881082" y="3374079"/>
            <a:ext cx="3418077" cy="3254067"/>
          </a:xfrm>
          <a:prstGeom prst="rect">
            <a:avLst/>
          </a:prstGeom>
        </p:spPr>
      </p:pic>
      <p:pic>
        <p:nvPicPr>
          <p:cNvPr id="12" name="Image1">
            <a:extLst>
              <a:ext uri="{FF2B5EF4-FFF2-40B4-BE49-F238E27FC236}">
                <a16:creationId xmlns:a16="http://schemas.microsoft.com/office/drawing/2014/main" id="{0CB2DEEB-F3D0-4916-ADEB-A22EE6A43A3F}"/>
              </a:ext>
            </a:extLst>
          </p:cNvPr>
          <p:cNvPicPr/>
          <p:nvPr/>
        </p:nvPicPr>
        <p:blipFill>
          <a:blip r:embed="rId9"/>
          <a:stretch>
            <a:fillRect/>
          </a:stretch>
        </p:blipFill>
        <p:spPr bwMode="auto">
          <a:xfrm>
            <a:off x="8133653" y="2647950"/>
            <a:ext cx="3290567" cy="3254067"/>
          </a:xfrm>
          <a:prstGeom prst="rect">
            <a:avLst/>
          </a:prstGeom>
        </p:spPr>
      </p:pic>
      <p:sp>
        <p:nvSpPr>
          <p:cNvPr id="15" name="Title 3">
            <a:extLst>
              <a:ext uri="{FF2B5EF4-FFF2-40B4-BE49-F238E27FC236}">
                <a16:creationId xmlns:a16="http://schemas.microsoft.com/office/drawing/2014/main" id="{1C13D342-C986-4F06-8B45-1528D3597EEF}"/>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Neural Network</a:t>
            </a:r>
          </a:p>
        </p:txBody>
      </p:sp>
    </p:spTree>
    <p:extLst>
      <p:ext uri="{BB962C8B-B14F-4D97-AF65-F5344CB8AC3E}">
        <p14:creationId xmlns:p14="http://schemas.microsoft.com/office/powerpoint/2010/main" val="1250539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Image Acquisition for Diabetic Retinopathy</a:t>
            </a:r>
          </a:p>
        </p:txBody>
      </p:sp>
      <p:sp>
        <p:nvSpPr>
          <p:cNvPr id="2" name="Rectangle 1">
            <a:extLst>
              <a:ext uri="{FF2B5EF4-FFF2-40B4-BE49-F238E27FC236}">
                <a16:creationId xmlns:a16="http://schemas.microsoft.com/office/drawing/2014/main" id="{7A1FDF84-9E22-432E-AEBC-E5878679E823}"/>
              </a:ext>
            </a:extLst>
          </p:cNvPr>
          <p:cNvSpPr/>
          <p:nvPr/>
        </p:nvSpPr>
        <p:spPr>
          <a:xfrm>
            <a:off x="561928" y="1557546"/>
            <a:ext cx="8089030" cy="4490781"/>
          </a:xfrm>
          <a:prstGeom prst="rect">
            <a:avLst/>
          </a:prstGeom>
        </p:spPr>
        <p:txBody>
          <a:bodyPr wrap="square">
            <a:spAutoFit/>
          </a:bodyPr>
          <a:lstStyle/>
          <a:p>
            <a:pPr marL="342900" lvl="0" indent="-342900" fontAlgn="base">
              <a:lnSpc>
                <a:spcPct val="107000"/>
              </a:lnSpc>
              <a:spcBef>
                <a:spcPct val="0"/>
              </a:spcBef>
              <a:spcAft>
                <a:spcPts val="800"/>
              </a:spcAft>
              <a:buFont typeface="Symbol" panose="05050102010706020507" pitchFamily="18" charset="2"/>
              <a:buChar char=""/>
              <a:defRPr/>
            </a:pPr>
            <a:r>
              <a:rPr lang="en-CA" sz="2400" b="1" dirty="0">
                <a:solidFill>
                  <a:srgbClr val="000000"/>
                </a:solidFill>
                <a:latin typeface="Calibri" panose="020F0502020204030204" pitchFamily="34" charset="0"/>
                <a:cs typeface="Calibri" panose="020F0502020204030204" pitchFamily="34" charset="0"/>
              </a:rPr>
              <a:t>Diabetic Retinopathy Severities</a:t>
            </a:r>
          </a:p>
          <a:p>
            <a:pPr marL="800100" lvl="1" indent="-342900" fontAlgn="base">
              <a:lnSpc>
                <a:spcPct val="107000"/>
              </a:lnSpc>
              <a:spcBef>
                <a:spcPct val="0"/>
              </a:spcBef>
              <a:spcAft>
                <a:spcPts val="800"/>
              </a:spcAft>
              <a:buFont typeface="Courier New" panose="02070309020205020404" pitchFamily="49" charset="0"/>
              <a:buChar char="o"/>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Five stages – normal, mild, moderate, severe, and proliferative DR</a:t>
            </a:r>
          </a:p>
          <a:p>
            <a:pPr marL="800100" lvl="1" indent="-342900" fontAlgn="base">
              <a:lnSpc>
                <a:spcPct val="107000"/>
              </a:lnSpc>
              <a:spcBef>
                <a:spcPct val="0"/>
              </a:spcBef>
              <a:spcAft>
                <a:spcPts val="800"/>
              </a:spcAft>
              <a:buFont typeface="Courier New" panose="02070309020205020404" pitchFamily="49" charset="0"/>
              <a:buChar char="o"/>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Three stages – normal, non-proliferative DR,  PDR</a:t>
            </a:r>
          </a:p>
          <a:p>
            <a:pPr marL="800100" lvl="1" indent="-342900" fontAlgn="base">
              <a:lnSpc>
                <a:spcPct val="107000"/>
              </a:lnSpc>
              <a:spcBef>
                <a:spcPct val="0"/>
              </a:spcBef>
              <a:spcAft>
                <a:spcPts val="800"/>
              </a:spcAft>
              <a:buFont typeface="Courier New" panose="02070309020205020404" pitchFamily="49" charset="0"/>
              <a:buChar char="o"/>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Two stages  – non-referable and referable DR</a:t>
            </a: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Fundus Imaging</a:t>
            </a:r>
          </a:p>
          <a:p>
            <a:pPr marL="800100" marR="0" lvl="1" indent="-342900" algn="l" defTabSz="914400" rtl="0" eaLnBrk="1" fontAlgn="base" latinLnBrk="0" hangingPunct="1">
              <a:lnSpc>
                <a:spcPct val="107000"/>
              </a:lnSpc>
              <a:spcBef>
                <a:spcPct val="0"/>
              </a:spcBef>
              <a:spcAft>
                <a:spcPts val="1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Camera -&gt; 2D reflective properties</a:t>
            </a:r>
            <a:endParaRPr kumimoji="0" lang="en-CA" sz="24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4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OCT Volumes</a:t>
            </a:r>
          </a:p>
          <a:p>
            <a:pPr marL="800100" marR="0" lvl="1" indent="-342900" algn="l" defTabSz="914400" rtl="0" eaLnBrk="1" fontAlgn="base" latinLnBrk="0" hangingPunct="1">
              <a:lnSpc>
                <a:spcPct val="107000"/>
              </a:lnSpc>
              <a:spcBef>
                <a:spcPct val="0"/>
              </a:spcBef>
              <a:spcAft>
                <a:spcPts val="1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Cross-sectional retinal information (B-scan)</a:t>
            </a:r>
          </a:p>
          <a:p>
            <a:pPr marL="457200" marR="0" lvl="1" indent="0" algn="l" defTabSz="914400" rtl="0" eaLnBrk="1" fontAlgn="base" latinLnBrk="0" hangingPunct="1">
              <a:lnSpc>
                <a:spcPct val="107000"/>
              </a:lnSpc>
              <a:spcBef>
                <a:spcPct val="0"/>
              </a:spcBef>
              <a:spcAft>
                <a:spcPts val="800"/>
              </a:spcAft>
              <a:buClrTx/>
              <a:buSzTx/>
              <a:buFontTx/>
              <a:buNone/>
              <a:tabLst/>
              <a:defRPr/>
            </a:pPr>
            <a:endParaRPr kumimoji="0" lang="en-CA" sz="1800" b="0" i="0" u="none" strike="noStrike" kern="1200" cap="none" spc="0" normalizeH="0" baseline="30000" noProof="0" dirty="0">
              <a:ln>
                <a:noFill/>
              </a:ln>
              <a:solidFill>
                <a:srgbClr val="000000"/>
              </a:solidFill>
              <a:effectLst/>
              <a:highlight>
                <a:srgbClr val="FFFF00"/>
              </a:highlight>
              <a:uLnTx/>
              <a:uFillTx/>
              <a:latin typeface="Calibri" panose="020F0502020204030204" pitchFamily="34" charset="0"/>
              <a:ea typeface="Calibri" panose="020F0502020204030204" pitchFamily="34" charset="0"/>
              <a:cs typeface="Calibri" panose="020F0502020204030204" pitchFamily="34" charset="0"/>
            </a:endParaRPr>
          </a:p>
          <a:p>
            <a:pPr marL="457200" marR="0" lvl="1" indent="0" algn="l" defTabSz="914400" rtl="0" eaLnBrk="1" fontAlgn="base" latinLnBrk="0" hangingPunct="1">
              <a:lnSpc>
                <a:spcPct val="107000"/>
              </a:lnSpc>
              <a:spcBef>
                <a:spcPct val="0"/>
              </a:spcBef>
              <a:spcAft>
                <a:spcPts val="800"/>
              </a:spcAft>
              <a:buClrTx/>
              <a:buSzTx/>
              <a:buFontTx/>
              <a:buNone/>
              <a:tabLst/>
              <a:defRPr/>
            </a:pPr>
            <a:endParaRPr kumimoji="0" lang="en-CA" sz="1800" b="0" i="0" u="none" strike="noStrike" kern="1200" cap="none" spc="0" normalizeH="0" baseline="3000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62A23F5-D5BD-489B-9C7C-BBA4DDFDB5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63539" y="3427314"/>
            <a:ext cx="6497422" cy="1281804"/>
          </a:xfrm>
          <a:prstGeom prst="rect">
            <a:avLst/>
          </a:prstGeom>
        </p:spPr>
      </p:pic>
      <p:pic>
        <p:nvPicPr>
          <p:cNvPr id="11" name="Picture 10">
            <a:extLst>
              <a:ext uri="{FF2B5EF4-FFF2-40B4-BE49-F238E27FC236}">
                <a16:creationId xmlns:a16="http://schemas.microsoft.com/office/drawing/2014/main" id="{14507D8A-788B-424E-98DF-8E98ED3CB5F0}"/>
              </a:ext>
            </a:extLst>
          </p:cNvPr>
          <p:cNvPicPr/>
          <p:nvPr/>
        </p:nvPicPr>
        <p:blipFill>
          <a:blip r:embed="rId4"/>
          <a:stretch>
            <a:fillRect/>
          </a:stretch>
        </p:blipFill>
        <p:spPr bwMode="auto">
          <a:xfrm>
            <a:off x="7245753" y="3107733"/>
            <a:ext cx="4780462" cy="2254492"/>
          </a:xfrm>
          <a:prstGeom prst="rect">
            <a:avLst/>
          </a:prstGeom>
        </p:spPr>
      </p:pic>
      <p:sp>
        <p:nvSpPr>
          <p:cNvPr id="6" name="TextBox 5">
            <a:extLst>
              <a:ext uri="{FF2B5EF4-FFF2-40B4-BE49-F238E27FC236}">
                <a16:creationId xmlns:a16="http://schemas.microsoft.com/office/drawing/2014/main" id="{D8548733-2AFD-43E4-9AD4-5A0D4B8D32B2}"/>
              </a:ext>
            </a:extLst>
          </p:cNvPr>
          <p:cNvSpPr txBox="1"/>
          <p:nvPr/>
        </p:nvSpPr>
        <p:spPr>
          <a:xfrm>
            <a:off x="592888" y="5300454"/>
            <a:ext cx="5524589" cy="1299010"/>
          </a:xfrm>
          <a:prstGeom prst="rect">
            <a:avLst/>
          </a:prstGeom>
          <a:noFill/>
        </p:spPr>
        <p:txBody>
          <a:bodyPr wrap="none" rtlCol="0">
            <a:spAutoFit/>
          </a:bodyPr>
          <a:lstStyle/>
          <a:p>
            <a:pPr marL="342900" lvl="0" indent="-342900" fontAlgn="base">
              <a:lnSpc>
                <a:spcPct val="107000"/>
              </a:lnSpc>
              <a:spcBef>
                <a:spcPct val="0"/>
              </a:spcBef>
              <a:spcAft>
                <a:spcPts val="800"/>
              </a:spcAft>
              <a:buFont typeface="Symbol" panose="05050102010706020507" pitchFamily="18" charset="2"/>
              <a:buChar char=""/>
              <a:defRPr/>
            </a:pPr>
            <a:r>
              <a:rPr lang="en-CA" sz="2400" b="1" dirty="0">
                <a:solidFill>
                  <a:srgbClr val="000000"/>
                </a:solidFill>
                <a:latin typeface="Calibri" panose="020F0502020204030204" pitchFamily="34" charset="0"/>
                <a:cs typeface="Calibri" panose="020F0502020204030204" pitchFamily="34" charset="0"/>
              </a:rPr>
              <a:t>OCTA En Face Images</a:t>
            </a:r>
          </a:p>
          <a:p>
            <a:pPr marL="800100" lvl="1" indent="-342900" fontAlgn="base">
              <a:lnSpc>
                <a:spcPct val="107000"/>
              </a:lnSpc>
              <a:spcBef>
                <a:spcPct val="0"/>
              </a:spcBef>
              <a:spcAft>
                <a:spcPts val="800"/>
              </a:spcAft>
              <a:buFont typeface="Courier New" panose="02070309020205020404" pitchFamily="49" charset="0"/>
              <a:buChar char="o"/>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Images the capillary-vessel microcirculation</a:t>
            </a:r>
          </a:p>
          <a:p>
            <a:endParaRPr lang="en-CA" dirty="0"/>
          </a:p>
        </p:txBody>
      </p:sp>
      <p:pic>
        <p:nvPicPr>
          <p:cNvPr id="2052" name="Picture 4" descr="New clinical opportunities for retinal vascular imaging: adaptive ...">
            <a:extLst>
              <a:ext uri="{FF2B5EF4-FFF2-40B4-BE49-F238E27FC236}">
                <a16:creationId xmlns:a16="http://schemas.microsoft.com/office/drawing/2014/main" id="{ED807755-CECF-4D63-BC88-710CCDA1C3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88" t="38920" r="3538" b="38567"/>
          <a:stretch/>
        </p:blipFill>
        <p:spPr bwMode="auto">
          <a:xfrm>
            <a:off x="5463539" y="3661027"/>
            <a:ext cx="6562676" cy="11904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New clinical opportunities for retinal vascular imaging: adaptive ...">
            <a:extLst>
              <a:ext uri="{FF2B5EF4-FFF2-40B4-BE49-F238E27FC236}">
                <a16:creationId xmlns:a16="http://schemas.microsoft.com/office/drawing/2014/main" id="{038CFC92-53D0-4FB5-9CD3-55FC6F182A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88" t="8796" r="3538" b="87439"/>
          <a:stretch/>
        </p:blipFill>
        <p:spPr bwMode="auto">
          <a:xfrm>
            <a:off x="5463545" y="3429000"/>
            <a:ext cx="6562670" cy="199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0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055">
            <a:extLst>
              <a:ext uri="{FF2B5EF4-FFF2-40B4-BE49-F238E27FC236}">
                <a16:creationId xmlns:a16="http://schemas.microsoft.com/office/drawing/2014/main" id="{2A4ADE43-2981-44D3-A324-B434ADC21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2" y="1935162"/>
            <a:ext cx="930275" cy="149383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048">
            <a:extLst>
              <a:ext uri="{FF2B5EF4-FFF2-40B4-BE49-F238E27FC236}">
                <a16:creationId xmlns:a16="http://schemas.microsoft.com/office/drawing/2014/main" id="{EE81877E-4767-4DB3-801E-A3EE4E5D1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837" y="1798638"/>
            <a:ext cx="2163763" cy="16303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AA9CAFA-8BCF-4FE3-AF43-DAE89EC0FD01}"/>
              </a:ext>
            </a:extLst>
          </p:cNvPr>
          <p:cNvPicPr/>
          <p:nvPr/>
        </p:nvPicPr>
        <p:blipFill>
          <a:blip r:embed="rId5"/>
          <a:stretch>
            <a:fillRect/>
          </a:stretch>
        </p:blipFill>
        <p:spPr bwMode="auto">
          <a:xfrm>
            <a:off x="771524" y="4906310"/>
            <a:ext cx="1211580" cy="1339215"/>
          </a:xfrm>
          <a:prstGeom prst="rect">
            <a:avLst/>
          </a:prstGeom>
        </p:spPr>
      </p:pic>
      <p:pic>
        <p:nvPicPr>
          <p:cNvPr id="17" name="Picture 16">
            <a:extLst>
              <a:ext uri="{FF2B5EF4-FFF2-40B4-BE49-F238E27FC236}">
                <a16:creationId xmlns:a16="http://schemas.microsoft.com/office/drawing/2014/main" id="{2A80BA6C-9CDF-4E6F-B0E8-D6093E37B705}"/>
              </a:ext>
            </a:extLst>
          </p:cNvPr>
          <p:cNvPicPr/>
          <p:nvPr/>
        </p:nvPicPr>
        <p:blipFill>
          <a:blip r:embed="rId6"/>
          <a:stretch>
            <a:fillRect/>
          </a:stretch>
        </p:blipFill>
        <p:spPr bwMode="auto">
          <a:xfrm>
            <a:off x="4966154" y="1935162"/>
            <a:ext cx="1866900" cy="1278255"/>
          </a:xfrm>
          <a:prstGeom prst="rect">
            <a:avLst/>
          </a:prstGeom>
        </p:spPr>
      </p:pic>
      <p:pic>
        <p:nvPicPr>
          <p:cNvPr id="18" name="Picture 17">
            <a:extLst>
              <a:ext uri="{FF2B5EF4-FFF2-40B4-BE49-F238E27FC236}">
                <a16:creationId xmlns:a16="http://schemas.microsoft.com/office/drawing/2014/main" id="{14C818A9-E2FC-47CE-B0D1-5BA0705900A2}"/>
              </a:ext>
            </a:extLst>
          </p:cNvPr>
          <p:cNvPicPr/>
          <p:nvPr/>
        </p:nvPicPr>
        <p:blipFill>
          <a:blip r:embed="rId7"/>
          <a:stretch>
            <a:fillRect/>
          </a:stretch>
        </p:blipFill>
        <p:spPr bwMode="auto">
          <a:xfrm>
            <a:off x="4610100" y="4906310"/>
            <a:ext cx="2971800" cy="1455420"/>
          </a:xfrm>
          <a:prstGeom prst="rect">
            <a:avLst/>
          </a:prstGeom>
        </p:spPr>
      </p:pic>
      <p:pic>
        <p:nvPicPr>
          <p:cNvPr id="19" name="Picture 18">
            <a:extLst>
              <a:ext uri="{FF2B5EF4-FFF2-40B4-BE49-F238E27FC236}">
                <a16:creationId xmlns:a16="http://schemas.microsoft.com/office/drawing/2014/main" id="{A588C53F-210C-40D3-AFC9-976107729DB3}"/>
              </a:ext>
            </a:extLst>
          </p:cNvPr>
          <p:cNvPicPr/>
          <p:nvPr/>
        </p:nvPicPr>
        <p:blipFill>
          <a:blip r:embed="rId8"/>
          <a:stretch>
            <a:fillRect/>
          </a:stretch>
        </p:blipFill>
        <p:spPr bwMode="auto">
          <a:xfrm>
            <a:off x="8163665" y="1841766"/>
            <a:ext cx="3298086" cy="1885101"/>
          </a:xfrm>
          <a:prstGeom prst="rect">
            <a:avLst/>
          </a:prstGeom>
        </p:spPr>
      </p:pic>
      <p:pic>
        <p:nvPicPr>
          <p:cNvPr id="20" name="Picture 19">
            <a:extLst>
              <a:ext uri="{FF2B5EF4-FFF2-40B4-BE49-F238E27FC236}">
                <a16:creationId xmlns:a16="http://schemas.microsoft.com/office/drawing/2014/main" id="{EC34CE75-B4FB-4854-AED1-81702B61991C}"/>
              </a:ext>
            </a:extLst>
          </p:cNvPr>
          <p:cNvPicPr/>
          <p:nvPr/>
        </p:nvPicPr>
        <p:blipFill>
          <a:blip r:embed="rId9"/>
          <a:stretch>
            <a:fillRect/>
          </a:stretch>
        </p:blipFill>
        <p:spPr bwMode="auto">
          <a:xfrm>
            <a:off x="9553576" y="4361181"/>
            <a:ext cx="1866900" cy="1885101"/>
          </a:xfrm>
          <a:prstGeom prst="rect">
            <a:avLst/>
          </a:prstGeom>
        </p:spPr>
      </p:pic>
      <p:sp>
        <p:nvSpPr>
          <p:cNvPr id="21" name="Title 3">
            <a:extLst>
              <a:ext uri="{FF2B5EF4-FFF2-40B4-BE49-F238E27FC236}">
                <a16:creationId xmlns:a16="http://schemas.microsoft.com/office/drawing/2014/main" id="{29CA6BAF-E065-4B25-A824-BF4C8BA458CF}"/>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Convolutional Neural Network Elements</a:t>
            </a:r>
          </a:p>
        </p:txBody>
      </p:sp>
      <p:pic>
        <p:nvPicPr>
          <p:cNvPr id="1029" name="Picture 5" descr="Spatial convolution">
            <a:extLst>
              <a:ext uri="{FF2B5EF4-FFF2-40B4-BE49-F238E27FC236}">
                <a16:creationId xmlns:a16="http://schemas.microsoft.com/office/drawing/2014/main" id="{6D4FCB82-7931-46AD-9497-0F1509CAC1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985" y="3488169"/>
            <a:ext cx="2791615" cy="5368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Definition of 2D convolution">
            <a:extLst>
              <a:ext uri="{FF2B5EF4-FFF2-40B4-BE49-F238E27FC236}">
                <a16:creationId xmlns:a16="http://schemas.microsoft.com/office/drawing/2014/main" id="{8B4FAA4A-B585-4C0F-8314-377FCAAAA1DE}"/>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865985" y="4094709"/>
            <a:ext cx="5943600" cy="634365"/>
          </a:xfrm>
          <a:prstGeom prst="rect">
            <a:avLst/>
          </a:prstGeom>
          <a:noFill/>
          <a:ln>
            <a:noFill/>
          </a:ln>
        </p:spPr>
      </p:pic>
    </p:spTree>
    <p:extLst>
      <p:ext uri="{BB962C8B-B14F-4D97-AF65-F5344CB8AC3E}">
        <p14:creationId xmlns:p14="http://schemas.microsoft.com/office/powerpoint/2010/main" val="1511916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62A6BFF-43D9-4F2A-8812-F271595EA7A6}"/>
              </a:ext>
            </a:extLst>
          </p:cNvPr>
          <p:cNvPicPr/>
          <p:nvPr/>
        </p:nvPicPr>
        <p:blipFill>
          <a:blip r:embed="rId3"/>
          <a:stretch>
            <a:fillRect/>
          </a:stretch>
        </p:blipFill>
        <p:spPr bwMode="auto">
          <a:xfrm>
            <a:off x="3541366" y="2152590"/>
            <a:ext cx="2360159" cy="1438230"/>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BD8A8FE-CA97-4787-80F8-C549EF4DEA7D}"/>
                  </a:ext>
                </a:extLst>
              </p:cNvPr>
              <p:cNvSpPr/>
              <p:nvPr/>
            </p:nvSpPr>
            <p:spPr>
              <a:xfrm>
                <a:off x="3485363" y="5487882"/>
                <a:ext cx="2888098"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𝐷𝐴</m:t>
                      </m:r>
                      <m:r>
                        <a:rPr lang="en-CA" i="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𝑇𝑃</m:t>
                          </m:r>
                          <m:r>
                            <a:rPr lang="en-CA" i="0">
                              <a:latin typeface="Cambria Math" panose="02040503050406030204" pitchFamily="18" charset="0"/>
                            </a:rPr>
                            <m:t>+</m:t>
                          </m:r>
                          <m:r>
                            <a:rPr lang="en-CA" i="1">
                              <a:latin typeface="Cambria Math" panose="02040503050406030204" pitchFamily="18" charset="0"/>
                            </a:rPr>
                            <m:t>𝑇𝑁</m:t>
                          </m:r>
                        </m:num>
                        <m:den>
                          <m:r>
                            <a:rPr lang="en-CA" i="1">
                              <a:latin typeface="Cambria Math" panose="02040503050406030204" pitchFamily="18" charset="0"/>
                            </a:rPr>
                            <m:t>𝑇𝑃</m:t>
                          </m:r>
                          <m:r>
                            <a:rPr lang="en-CA" i="0">
                              <a:latin typeface="Cambria Math" panose="02040503050406030204" pitchFamily="18" charset="0"/>
                            </a:rPr>
                            <m:t>+</m:t>
                          </m:r>
                          <m:r>
                            <a:rPr lang="en-CA" i="1">
                              <a:latin typeface="Cambria Math" panose="02040503050406030204" pitchFamily="18" charset="0"/>
                            </a:rPr>
                            <m:t>𝐹𝑃</m:t>
                          </m:r>
                          <m:r>
                            <a:rPr lang="en-CA" i="0">
                              <a:latin typeface="Cambria Math" panose="02040503050406030204" pitchFamily="18" charset="0"/>
                            </a:rPr>
                            <m:t>+</m:t>
                          </m:r>
                          <m:r>
                            <a:rPr lang="en-CA" i="1">
                              <a:latin typeface="Cambria Math" panose="02040503050406030204" pitchFamily="18" charset="0"/>
                            </a:rPr>
                            <m:t>𝐹𝑁</m:t>
                          </m:r>
                          <m:r>
                            <a:rPr lang="en-CA" i="0">
                              <a:latin typeface="Cambria Math" panose="02040503050406030204" pitchFamily="18" charset="0"/>
                            </a:rPr>
                            <m:t>+</m:t>
                          </m:r>
                          <m:r>
                            <a:rPr lang="en-CA" i="1">
                              <a:latin typeface="Cambria Math" panose="02040503050406030204" pitchFamily="18" charset="0"/>
                            </a:rPr>
                            <m:t>𝑇𝑁</m:t>
                          </m:r>
                        </m:den>
                      </m:f>
                    </m:oMath>
                  </m:oMathPara>
                </a14:m>
                <a:endParaRPr lang="en-CA" dirty="0"/>
              </a:p>
            </p:txBody>
          </p:sp>
        </mc:Choice>
        <mc:Fallback xmlns="">
          <p:sp>
            <p:nvSpPr>
              <p:cNvPr id="2" name="Rectangle 1">
                <a:extLst>
                  <a:ext uri="{FF2B5EF4-FFF2-40B4-BE49-F238E27FC236}">
                    <a16:creationId xmlns:a16="http://schemas.microsoft.com/office/drawing/2014/main" id="{5BD8A8FE-CA97-4787-80F8-C549EF4DEA7D}"/>
                  </a:ext>
                </a:extLst>
              </p:cNvPr>
              <p:cNvSpPr>
                <a:spLocks noRot="1" noChangeAspect="1" noMove="1" noResize="1" noEditPoints="1" noAdjustHandles="1" noChangeArrowheads="1" noChangeShapeType="1" noTextEdit="1"/>
              </p:cNvSpPr>
              <p:nvPr/>
            </p:nvSpPr>
            <p:spPr>
              <a:xfrm>
                <a:off x="3485363" y="5487882"/>
                <a:ext cx="2888098" cy="615490"/>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5BE201B-D69F-4EAF-AEFD-C87E70219C09}"/>
                  </a:ext>
                </a:extLst>
              </p:cNvPr>
              <p:cNvSpPr/>
              <p:nvPr/>
            </p:nvSpPr>
            <p:spPr>
              <a:xfrm>
                <a:off x="2363453" y="4115294"/>
                <a:ext cx="2565959"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𝑆𝑒𝑛𝑠𝑖𝑡𝑖𝑣𝑖𝑡𝑦</m:t>
                      </m:r>
                      <m:r>
                        <a:rPr lang="en-CA" i="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𝑇𝑃</m:t>
                          </m:r>
                        </m:num>
                        <m:den>
                          <m:r>
                            <a:rPr lang="en-CA" i="1">
                              <a:latin typeface="Cambria Math" panose="02040503050406030204" pitchFamily="18" charset="0"/>
                            </a:rPr>
                            <m:t>𝑇𝑃</m:t>
                          </m:r>
                          <m:r>
                            <a:rPr lang="en-CA" i="0">
                              <a:latin typeface="Cambria Math" panose="02040503050406030204" pitchFamily="18" charset="0"/>
                            </a:rPr>
                            <m:t>+</m:t>
                          </m:r>
                          <m:r>
                            <a:rPr lang="en-CA" i="1">
                              <a:latin typeface="Cambria Math" panose="02040503050406030204" pitchFamily="18" charset="0"/>
                            </a:rPr>
                            <m:t>𝐹𝑁</m:t>
                          </m:r>
                        </m:den>
                      </m:f>
                    </m:oMath>
                  </m:oMathPara>
                </a14:m>
                <a:endParaRPr lang="en-CA" dirty="0"/>
              </a:p>
            </p:txBody>
          </p:sp>
        </mc:Choice>
        <mc:Fallback xmlns="">
          <p:sp>
            <p:nvSpPr>
              <p:cNvPr id="3" name="Rectangle 2">
                <a:extLst>
                  <a:ext uri="{FF2B5EF4-FFF2-40B4-BE49-F238E27FC236}">
                    <a16:creationId xmlns:a16="http://schemas.microsoft.com/office/drawing/2014/main" id="{B5BE201B-D69F-4EAF-AEFD-C87E70219C09}"/>
                  </a:ext>
                </a:extLst>
              </p:cNvPr>
              <p:cNvSpPr>
                <a:spLocks noRot="1" noChangeAspect="1" noMove="1" noResize="1" noEditPoints="1" noAdjustHandles="1" noChangeArrowheads="1" noChangeShapeType="1" noTextEdit="1"/>
              </p:cNvSpPr>
              <p:nvPr/>
            </p:nvSpPr>
            <p:spPr>
              <a:xfrm>
                <a:off x="2363453" y="4115294"/>
                <a:ext cx="2565959" cy="61549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59324A7-F123-4F28-9C3B-6F8275BAA395}"/>
                  </a:ext>
                </a:extLst>
              </p:cNvPr>
              <p:cNvSpPr/>
              <p:nvPr/>
            </p:nvSpPr>
            <p:spPr>
              <a:xfrm>
                <a:off x="4929412" y="4115294"/>
                <a:ext cx="257557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CA" i="1">
                          <a:latin typeface="Cambria Math" panose="02040503050406030204" pitchFamily="18" charset="0"/>
                        </a:rPr>
                        <m:t>𝑝𝑒𝑐𝑖𝑓𝑖𝑐𝑖𝑡𝑦</m:t>
                      </m:r>
                      <m:r>
                        <a:rPr lang="en-CA" i="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𝑇𝑁</m:t>
                          </m:r>
                        </m:num>
                        <m:den>
                          <m:r>
                            <a:rPr lang="en-CA" i="1">
                              <a:latin typeface="Cambria Math" panose="02040503050406030204" pitchFamily="18" charset="0"/>
                            </a:rPr>
                            <m:t>𝑇𝑁</m:t>
                          </m:r>
                          <m:r>
                            <a:rPr lang="en-CA" i="0">
                              <a:latin typeface="Cambria Math" panose="02040503050406030204" pitchFamily="18" charset="0"/>
                            </a:rPr>
                            <m:t>+</m:t>
                          </m:r>
                          <m:r>
                            <a:rPr lang="en-CA" i="1">
                              <a:latin typeface="Cambria Math" panose="02040503050406030204" pitchFamily="18" charset="0"/>
                            </a:rPr>
                            <m:t>𝐹𝑃</m:t>
                          </m:r>
                        </m:den>
                      </m:f>
                    </m:oMath>
                  </m:oMathPara>
                </a14:m>
                <a:endParaRPr lang="en-CA" dirty="0"/>
              </a:p>
            </p:txBody>
          </p:sp>
        </mc:Choice>
        <mc:Fallback xmlns="">
          <p:sp>
            <p:nvSpPr>
              <p:cNvPr id="15" name="Rectangle 14">
                <a:extLst>
                  <a:ext uri="{FF2B5EF4-FFF2-40B4-BE49-F238E27FC236}">
                    <a16:creationId xmlns:a16="http://schemas.microsoft.com/office/drawing/2014/main" id="{559324A7-F123-4F28-9C3B-6F8275BAA395}"/>
                  </a:ext>
                </a:extLst>
              </p:cNvPr>
              <p:cNvSpPr>
                <a:spLocks noRot="1" noChangeAspect="1" noMove="1" noResize="1" noEditPoints="1" noAdjustHandles="1" noChangeArrowheads="1" noChangeShapeType="1" noTextEdit="1"/>
              </p:cNvSpPr>
              <p:nvPr/>
            </p:nvSpPr>
            <p:spPr>
              <a:xfrm>
                <a:off x="4929412" y="4115294"/>
                <a:ext cx="2575577" cy="615490"/>
              </a:xfrm>
              <a:prstGeom prst="rect">
                <a:avLst/>
              </a:prstGeom>
              <a:blipFill>
                <a:blip r:embed="rId6"/>
                <a:stretch>
                  <a:fillRect/>
                </a:stretch>
              </a:blipFill>
            </p:spPr>
            <p:txBody>
              <a:bodyPr/>
              <a:lstStyle/>
              <a:p>
                <a:r>
                  <a:rPr lang="en-CA">
                    <a:noFill/>
                  </a:rPr>
                  <a:t> </a:t>
                </a:r>
              </a:p>
            </p:txBody>
          </p:sp>
        </mc:Fallback>
      </mc:AlternateContent>
      <p:sp>
        <p:nvSpPr>
          <p:cNvPr id="16" name="Title 3">
            <a:extLst>
              <a:ext uri="{FF2B5EF4-FFF2-40B4-BE49-F238E27FC236}">
                <a16:creationId xmlns:a16="http://schemas.microsoft.com/office/drawing/2014/main" id="{79E7C34E-A626-4221-803F-112911ED04D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Classification Performance Metrics</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543F45A-7572-4A55-9C55-3C29BD0A908A}"/>
                  </a:ext>
                </a:extLst>
              </p:cNvPr>
              <p:cNvSpPr/>
              <p:nvPr/>
            </p:nvSpPr>
            <p:spPr>
              <a:xfrm>
                <a:off x="6217200" y="2127216"/>
                <a:ext cx="1821461"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𝑃𝑃𝑉</m:t>
                      </m:r>
                      <m:r>
                        <a:rPr lang="en-CA" i="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𝑇</m:t>
                          </m:r>
                          <m:r>
                            <a:rPr lang="en-US" b="0" i="1" smtClean="0">
                              <a:latin typeface="Cambria Math" panose="02040503050406030204" pitchFamily="18" charset="0"/>
                            </a:rPr>
                            <m:t>𝑃</m:t>
                          </m:r>
                        </m:num>
                        <m:den>
                          <m:r>
                            <a:rPr lang="en-CA" i="1">
                              <a:latin typeface="Cambria Math" panose="02040503050406030204" pitchFamily="18" charset="0"/>
                            </a:rPr>
                            <m:t>𝑇</m:t>
                          </m:r>
                          <m:r>
                            <m:rPr>
                              <m:sty m:val="p"/>
                            </m:rPr>
                            <a:rPr lang="en-US" b="0" i="0" smtClean="0">
                              <a:latin typeface="Cambria Math" panose="02040503050406030204" pitchFamily="18" charset="0"/>
                            </a:rPr>
                            <m:t>P</m:t>
                          </m:r>
                          <m:r>
                            <a:rPr lang="en-CA" i="0">
                              <a:latin typeface="Cambria Math" panose="02040503050406030204" pitchFamily="18" charset="0"/>
                            </a:rPr>
                            <m:t>+</m:t>
                          </m:r>
                          <m:r>
                            <a:rPr lang="en-US" b="0" i="1" smtClean="0">
                              <a:latin typeface="Cambria Math" panose="02040503050406030204" pitchFamily="18" charset="0"/>
                            </a:rPr>
                            <m:t>𝐹𝑃</m:t>
                          </m:r>
                        </m:den>
                      </m:f>
                    </m:oMath>
                  </m:oMathPara>
                </a14:m>
                <a:endParaRPr lang="en-CA" dirty="0"/>
              </a:p>
            </p:txBody>
          </p:sp>
        </mc:Choice>
        <mc:Fallback xmlns="">
          <p:sp>
            <p:nvSpPr>
              <p:cNvPr id="18" name="Rectangle 17">
                <a:extLst>
                  <a:ext uri="{FF2B5EF4-FFF2-40B4-BE49-F238E27FC236}">
                    <a16:creationId xmlns:a16="http://schemas.microsoft.com/office/drawing/2014/main" id="{B543F45A-7572-4A55-9C55-3C29BD0A908A}"/>
                  </a:ext>
                </a:extLst>
              </p:cNvPr>
              <p:cNvSpPr>
                <a:spLocks noRot="1" noChangeAspect="1" noMove="1" noResize="1" noEditPoints="1" noAdjustHandles="1" noChangeArrowheads="1" noChangeShapeType="1" noTextEdit="1"/>
              </p:cNvSpPr>
              <p:nvPr/>
            </p:nvSpPr>
            <p:spPr>
              <a:xfrm>
                <a:off x="6217200" y="2127216"/>
                <a:ext cx="1821461" cy="615490"/>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3EEA871-3E6D-4080-9A86-EF2D90764D6C}"/>
                  </a:ext>
                </a:extLst>
              </p:cNvPr>
              <p:cNvSpPr/>
              <p:nvPr/>
            </p:nvSpPr>
            <p:spPr>
              <a:xfrm>
                <a:off x="6217199" y="2975330"/>
                <a:ext cx="1898405"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𝑁𝑃𝑉</m:t>
                      </m:r>
                      <m:r>
                        <a:rPr lang="en-CA" i="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𝑇𝑁</m:t>
                          </m:r>
                        </m:num>
                        <m:den>
                          <m:r>
                            <a:rPr lang="en-CA" i="1">
                              <a:latin typeface="Cambria Math" panose="02040503050406030204" pitchFamily="18" charset="0"/>
                            </a:rPr>
                            <m:t>𝑇</m:t>
                          </m:r>
                          <m:r>
                            <m:rPr>
                              <m:sty m:val="p"/>
                            </m:rPr>
                            <a:rPr lang="en-US" b="0" i="0" smtClean="0">
                              <a:latin typeface="Cambria Math" panose="02040503050406030204" pitchFamily="18" charset="0"/>
                            </a:rPr>
                            <m:t>N</m:t>
                          </m:r>
                          <m:r>
                            <a:rPr lang="en-CA" i="0">
                              <a:latin typeface="Cambria Math" panose="02040503050406030204" pitchFamily="18" charset="0"/>
                            </a:rPr>
                            <m:t>+</m:t>
                          </m:r>
                          <m:r>
                            <a:rPr lang="en-US" b="0" i="1" smtClean="0">
                              <a:latin typeface="Cambria Math" panose="02040503050406030204" pitchFamily="18" charset="0"/>
                            </a:rPr>
                            <m:t>𝐹𝑁</m:t>
                          </m:r>
                        </m:den>
                      </m:f>
                    </m:oMath>
                  </m:oMathPara>
                </a14:m>
                <a:endParaRPr lang="en-CA" dirty="0"/>
              </a:p>
            </p:txBody>
          </p:sp>
        </mc:Choice>
        <mc:Fallback xmlns="">
          <p:sp>
            <p:nvSpPr>
              <p:cNvPr id="19" name="Rectangle 18">
                <a:extLst>
                  <a:ext uri="{FF2B5EF4-FFF2-40B4-BE49-F238E27FC236}">
                    <a16:creationId xmlns:a16="http://schemas.microsoft.com/office/drawing/2014/main" id="{A3EEA871-3E6D-4080-9A86-EF2D90764D6C}"/>
                  </a:ext>
                </a:extLst>
              </p:cNvPr>
              <p:cNvSpPr>
                <a:spLocks noRot="1" noChangeAspect="1" noMove="1" noResize="1" noEditPoints="1" noAdjustHandles="1" noChangeArrowheads="1" noChangeShapeType="1" noTextEdit="1"/>
              </p:cNvSpPr>
              <p:nvPr/>
            </p:nvSpPr>
            <p:spPr>
              <a:xfrm>
                <a:off x="6217199" y="2975330"/>
                <a:ext cx="1898405" cy="615490"/>
              </a:xfrm>
              <a:prstGeom prst="rect">
                <a:avLst/>
              </a:prstGeom>
              <a:blipFill>
                <a:blip r:embed="rId8"/>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4024073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B297-520F-43F3-9F3D-25D654773245}"/>
              </a:ext>
            </a:extLst>
          </p:cNvPr>
          <p:cNvSpPr>
            <a:spLocks noGrp="1"/>
          </p:cNvSpPr>
          <p:nvPr>
            <p:ph type="title"/>
          </p:nvPr>
        </p:nvSpPr>
        <p:spPr/>
        <p:txBody>
          <a:bodyPr/>
          <a:lstStyle/>
          <a:p>
            <a:r>
              <a:rPr lang="en-CA" dirty="0"/>
              <a:t>AI, machine &amp; deep learning</a:t>
            </a:r>
          </a:p>
        </p:txBody>
      </p:sp>
      <p:pic>
        <p:nvPicPr>
          <p:cNvPr id="4" name="Picture 3">
            <a:extLst>
              <a:ext uri="{FF2B5EF4-FFF2-40B4-BE49-F238E27FC236}">
                <a16:creationId xmlns:a16="http://schemas.microsoft.com/office/drawing/2014/main" id="{8548D44E-D36D-4429-9E4D-3BAD9C0652F6}"/>
              </a:ext>
            </a:extLst>
          </p:cNvPr>
          <p:cNvPicPr>
            <a:picLocks noChangeAspect="1"/>
          </p:cNvPicPr>
          <p:nvPr/>
        </p:nvPicPr>
        <p:blipFill rotWithShape="1">
          <a:blip r:embed="rId2"/>
          <a:srcRect l="2751" t="28254" r="62304" b="23523"/>
          <a:stretch/>
        </p:blipFill>
        <p:spPr>
          <a:xfrm>
            <a:off x="4043264" y="1437766"/>
            <a:ext cx="6624736" cy="5139701"/>
          </a:xfrm>
          <a:prstGeom prst="rect">
            <a:avLst/>
          </a:prstGeom>
        </p:spPr>
      </p:pic>
      <p:sp>
        <p:nvSpPr>
          <p:cNvPr id="5" name="TextBox 4">
            <a:extLst>
              <a:ext uri="{FF2B5EF4-FFF2-40B4-BE49-F238E27FC236}">
                <a16:creationId xmlns:a16="http://schemas.microsoft.com/office/drawing/2014/main" id="{430BA796-7CC3-4E2B-AB81-E871A3886191}"/>
              </a:ext>
            </a:extLst>
          </p:cNvPr>
          <p:cNvSpPr txBox="1"/>
          <p:nvPr/>
        </p:nvSpPr>
        <p:spPr>
          <a:xfrm>
            <a:off x="1847528" y="1628800"/>
            <a:ext cx="3240360" cy="3416320"/>
          </a:xfrm>
          <a:prstGeom prst="rect">
            <a:avLst/>
          </a:prstGeom>
          <a:noFill/>
        </p:spPr>
        <p:txBody>
          <a:bodyPr wrap="square" rtlCol="0">
            <a:spAutoFit/>
          </a:bodyPr>
          <a:lstStyle/>
          <a:p>
            <a:r>
              <a:rPr lang="en-CA" dirty="0"/>
              <a:t>Artificial intelligence (AI) is very broad and encompasses anything that learns and thinks like a human being. </a:t>
            </a:r>
          </a:p>
          <a:p>
            <a:r>
              <a:rPr lang="en-CA" dirty="0"/>
              <a:t>In AI, a Turing Test is used to determine whether or not a computer is capable of thinking like a human being; to a point where someone can have a conversation with it and can’t tell if it’s a human or an AI.</a:t>
            </a:r>
          </a:p>
        </p:txBody>
      </p:sp>
    </p:spTree>
    <p:extLst>
      <p:ext uri="{BB962C8B-B14F-4D97-AF65-F5344CB8AC3E}">
        <p14:creationId xmlns:p14="http://schemas.microsoft.com/office/powerpoint/2010/main" val="835004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9C1C-A501-479E-83B9-1ABB03247659}"/>
              </a:ext>
            </a:extLst>
          </p:cNvPr>
          <p:cNvSpPr>
            <a:spLocks noGrp="1"/>
          </p:cNvSpPr>
          <p:nvPr>
            <p:ph type="title"/>
          </p:nvPr>
        </p:nvSpPr>
        <p:spPr/>
        <p:txBody>
          <a:bodyPr/>
          <a:lstStyle/>
          <a:p>
            <a:r>
              <a:rPr lang="en-CA" dirty="0"/>
              <a:t>What is machine learning?</a:t>
            </a:r>
          </a:p>
        </p:txBody>
      </p:sp>
      <p:sp>
        <p:nvSpPr>
          <p:cNvPr id="3" name="Content Placeholder 2">
            <a:extLst>
              <a:ext uri="{FF2B5EF4-FFF2-40B4-BE49-F238E27FC236}">
                <a16:creationId xmlns:a16="http://schemas.microsoft.com/office/drawing/2014/main" id="{8E828145-CB1A-4069-AA50-1605AD2AF844}"/>
              </a:ext>
            </a:extLst>
          </p:cNvPr>
          <p:cNvSpPr>
            <a:spLocks noGrp="1"/>
          </p:cNvSpPr>
          <p:nvPr>
            <p:ph idx="1"/>
          </p:nvPr>
        </p:nvSpPr>
        <p:spPr/>
        <p:txBody>
          <a:bodyPr/>
          <a:lstStyle/>
          <a:p>
            <a:r>
              <a:rPr lang="en-CA" sz="2000" dirty="0"/>
              <a:t>There are three different types of machine learning</a:t>
            </a:r>
          </a:p>
          <a:p>
            <a:pPr lvl="1"/>
            <a:r>
              <a:rPr lang="en-CA" sz="1600" dirty="0"/>
              <a:t>Supervised Learning</a:t>
            </a:r>
          </a:p>
          <a:p>
            <a:pPr lvl="2"/>
            <a:r>
              <a:rPr lang="en-US" sz="1200" dirty="0"/>
              <a:t>The images will be the input </a:t>
            </a:r>
            <a:r>
              <a:rPr lang="en-US" sz="1200" b="1" dirty="0"/>
              <a:t>data</a:t>
            </a:r>
            <a:r>
              <a:rPr lang="en-US" sz="1200" dirty="0"/>
              <a:t>, and their expected outputs will be the input </a:t>
            </a:r>
            <a:r>
              <a:rPr lang="en-US" sz="1200" b="1" dirty="0"/>
              <a:t>labels</a:t>
            </a:r>
            <a:endParaRPr lang="en-CA" sz="1200" dirty="0"/>
          </a:p>
          <a:p>
            <a:pPr lvl="2"/>
            <a:r>
              <a:rPr lang="en-CA" sz="1200" dirty="0"/>
              <a:t>Data and labels (targets) available for training</a:t>
            </a:r>
          </a:p>
          <a:p>
            <a:pPr lvl="2"/>
            <a:r>
              <a:rPr lang="en-CA" sz="1200" dirty="0"/>
              <a:t>Example: normal, NPDR, PDR classification</a:t>
            </a:r>
          </a:p>
          <a:p>
            <a:pPr lvl="2"/>
            <a:endParaRPr lang="en-CA" sz="1200" dirty="0"/>
          </a:p>
          <a:p>
            <a:pPr lvl="1"/>
            <a:r>
              <a:rPr lang="en-CA" sz="1600" dirty="0"/>
              <a:t>Reinforcement learning (semi-supervised)</a:t>
            </a:r>
          </a:p>
          <a:p>
            <a:pPr lvl="2"/>
            <a:r>
              <a:rPr lang="en-CA" sz="1200" dirty="0"/>
              <a:t>Some information about good vs bad outputs available, but not explicit label or targets</a:t>
            </a:r>
          </a:p>
          <a:p>
            <a:pPr lvl="2"/>
            <a:r>
              <a:rPr lang="en-CA" sz="1200" dirty="0"/>
              <a:t>Example: game playing (chess, backgammon, ..)</a:t>
            </a:r>
          </a:p>
          <a:p>
            <a:pPr lvl="2"/>
            <a:endParaRPr lang="en-CA" sz="1200" dirty="0"/>
          </a:p>
          <a:p>
            <a:pPr lvl="1"/>
            <a:r>
              <a:rPr lang="en-CA" sz="1600" dirty="0"/>
              <a:t>Unsupervised learning</a:t>
            </a:r>
          </a:p>
          <a:p>
            <a:pPr lvl="2"/>
            <a:r>
              <a:rPr lang="en-CA" sz="1200" dirty="0"/>
              <a:t>No information about intended outputs</a:t>
            </a:r>
          </a:p>
          <a:p>
            <a:pPr lvl="2"/>
            <a:r>
              <a:rPr lang="en-CA" sz="1200" dirty="0"/>
              <a:t>Data exploration (finding patterns tendencies…)</a:t>
            </a:r>
          </a:p>
          <a:p>
            <a:pPr lvl="2"/>
            <a:r>
              <a:rPr lang="en-CA" sz="1200" dirty="0"/>
              <a:t>Example: clustering</a:t>
            </a:r>
          </a:p>
          <a:p>
            <a:pPr lvl="2"/>
            <a:endParaRPr lang="en-CA" sz="1200" dirty="0"/>
          </a:p>
        </p:txBody>
      </p:sp>
      <p:pic>
        <p:nvPicPr>
          <p:cNvPr id="5" name="Picture 4">
            <a:extLst>
              <a:ext uri="{FF2B5EF4-FFF2-40B4-BE49-F238E27FC236}">
                <a16:creationId xmlns:a16="http://schemas.microsoft.com/office/drawing/2014/main" id="{5072A876-B561-4A9B-84DD-DD95F822A060}"/>
              </a:ext>
            </a:extLst>
          </p:cNvPr>
          <p:cNvPicPr>
            <a:picLocks noChangeAspect="1"/>
          </p:cNvPicPr>
          <p:nvPr/>
        </p:nvPicPr>
        <p:blipFill rotWithShape="1">
          <a:blip r:embed="rId2"/>
          <a:srcRect l="3937" t="22716" r="55113" b="33863"/>
          <a:stretch/>
        </p:blipFill>
        <p:spPr>
          <a:xfrm>
            <a:off x="6744072" y="3717032"/>
            <a:ext cx="3744416" cy="2232248"/>
          </a:xfrm>
          <a:prstGeom prst="rect">
            <a:avLst/>
          </a:prstGeom>
        </p:spPr>
      </p:pic>
    </p:spTree>
    <p:extLst>
      <p:ext uri="{BB962C8B-B14F-4D97-AF65-F5344CB8AC3E}">
        <p14:creationId xmlns:p14="http://schemas.microsoft.com/office/powerpoint/2010/main" val="697639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54506-0816-42A9-B21D-3518975C8F42}"/>
              </a:ext>
            </a:extLst>
          </p:cNvPr>
          <p:cNvSpPr>
            <a:spLocks noGrp="1"/>
          </p:cNvSpPr>
          <p:nvPr>
            <p:ph type="title"/>
          </p:nvPr>
        </p:nvSpPr>
        <p:spPr/>
        <p:txBody>
          <a:bodyPr/>
          <a:lstStyle/>
          <a:p>
            <a:r>
              <a:rPr lang="en-CA" dirty="0"/>
              <a:t>Typical machine learning problems</a:t>
            </a:r>
          </a:p>
        </p:txBody>
      </p:sp>
      <p:sp>
        <p:nvSpPr>
          <p:cNvPr id="3" name="Content Placeholder 2">
            <a:extLst>
              <a:ext uri="{FF2B5EF4-FFF2-40B4-BE49-F238E27FC236}">
                <a16:creationId xmlns:a16="http://schemas.microsoft.com/office/drawing/2014/main" id="{219DDCDF-F018-4B54-913C-61433622FC0E}"/>
              </a:ext>
            </a:extLst>
          </p:cNvPr>
          <p:cNvSpPr>
            <a:spLocks noGrp="1"/>
          </p:cNvSpPr>
          <p:nvPr>
            <p:ph idx="1"/>
          </p:nvPr>
        </p:nvSpPr>
        <p:spPr>
          <a:xfrm>
            <a:off x="2040632" y="1727845"/>
            <a:ext cx="8001000" cy="4876800"/>
          </a:xfrm>
        </p:spPr>
        <p:txBody>
          <a:bodyPr/>
          <a:lstStyle/>
          <a:p>
            <a:r>
              <a:rPr lang="en-CA" sz="2000" dirty="0"/>
              <a:t>There are three different types of machine learning</a:t>
            </a:r>
          </a:p>
          <a:p>
            <a:pPr lvl="1"/>
            <a:r>
              <a:rPr lang="en-CA" sz="1600" dirty="0"/>
              <a:t>Classification </a:t>
            </a:r>
          </a:p>
          <a:p>
            <a:pPr lvl="2"/>
            <a:r>
              <a:rPr lang="en-CA" sz="1200" dirty="0"/>
              <a:t>Reading numbers</a:t>
            </a:r>
          </a:p>
          <a:p>
            <a:pPr lvl="2"/>
            <a:r>
              <a:rPr lang="en-CA" sz="1200" dirty="0"/>
              <a:t>Normal, NPDR, and PDR</a:t>
            </a:r>
          </a:p>
          <a:p>
            <a:pPr lvl="1"/>
            <a:endParaRPr lang="en-CA" sz="1200" dirty="0"/>
          </a:p>
          <a:p>
            <a:pPr lvl="1"/>
            <a:r>
              <a:rPr lang="en-CA" sz="1600" dirty="0"/>
              <a:t>Regression </a:t>
            </a:r>
          </a:p>
          <a:p>
            <a:pPr lvl="2"/>
            <a:r>
              <a:rPr lang="en-CA" sz="1200" dirty="0"/>
              <a:t>Model (</a:t>
            </a:r>
            <a:r>
              <a:rPr lang="en-CA" sz="1200" dirty="0" err="1"/>
              <a:t>eg.</a:t>
            </a:r>
            <a:r>
              <a:rPr lang="en-CA" sz="1200" dirty="0"/>
              <a:t> Polynomial fitting)</a:t>
            </a:r>
          </a:p>
          <a:p>
            <a:pPr lvl="1"/>
            <a:endParaRPr lang="en-CA" sz="1200" dirty="0"/>
          </a:p>
          <a:p>
            <a:pPr lvl="1"/>
            <a:r>
              <a:rPr lang="en-CA" sz="1600" dirty="0"/>
              <a:t>Structured output </a:t>
            </a:r>
          </a:p>
          <a:p>
            <a:pPr lvl="2"/>
            <a:r>
              <a:rPr lang="en-CA" sz="1200" dirty="0"/>
              <a:t>Generate data-like, complex outputs</a:t>
            </a:r>
          </a:p>
          <a:p>
            <a:pPr lvl="2"/>
            <a:r>
              <a:rPr lang="en-CA" sz="1200" dirty="0"/>
              <a:t>Examples: Layer segmentation, fluid segmentation</a:t>
            </a:r>
          </a:p>
          <a:p>
            <a:endParaRPr lang="en-CA" dirty="0"/>
          </a:p>
        </p:txBody>
      </p:sp>
      <p:pic>
        <p:nvPicPr>
          <p:cNvPr id="1026" name="Picture 2" descr="Image result for classification dnn">
            <a:extLst>
              <a:ext uri="{FF2B5EF4-FFF2-40B4-BE49-F238E27FC236}">
                <a16:creationId xmlns:a16="http://schemas.microsoft.com/office/drawing/2014/main" id="{13FDB116-3E56-4754-9F76-566CBF13F3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0488" y="5174614"/>
            <a:ext cx="1847275"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learning regression">
            <a:extLst>
              <a:ext uri="{FF2B5EF4-FFF2-40B4-BE49-F238E27FC236}">
                <a16:creationId xmlns:a16="http://schemas.microsoft.com/office/drawing/2014/main" id="{75A7CEED-07AA-462C-9665-622B37B371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9817" y="4904614"/>
            <a:ext cx="2896743" cy="14941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ructured output machine learning segmentation">
            <a:extLst>
              <a:ext uri="{FF2B5EF4-FFF2-40B4-BE49-F238E27FC236}">
                <a16:creationId xmlns:a16="http://schemas.microsoft.com/office/drawing/2014/main" id="{1E1F6042-4270-48C7-9EBE-2F6E587B3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080" y="4297677"/>
            <a:ext cx="3079921" cy="230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229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p:txBody>
          <a:bodyPr/>
          <a:lstStyle/>
          <a:p>
            <a:r>
              <a:rPr lang="en-US" sz="1600" dirty="0"/>
              <a:t>Classifiers can be used to classify anything from the severity of DR, to whether a picture is a Chihuahua or a muffin</a:t>
            </a:r>
          </a:p>
          <a:p>
            <a:endParaRPr lang="en-US" sz="1600" dirty="0"/>
          </a:p>
          <a:p>
            <a:r>
              <a:rPr lang="en-US" sz="1600" dirty="0"/>
              <a:t>In supervised learning, we give the machine images that have been pre-classified and by knowing what the image should output, the machine will adjust it’s weights depending on what combination results in the most accurate output</a:t>
            </a:r>
          </a:p>
          <a:p>
            <a:endParaRPr lang="en-US" sz="1600" dirty="0"/>
          </a:p>
          <a:p>
            <a:r>
              <a:rPr lang="en-US" sz="1600" dirty="0"/>
              <a:t>Machines can be binary classifiers (</a:t>
            </a:r>
            <a:r>
              <a:rPr lang="en-US" sz="1600" dirty="0" err="1"/>
              <a:t>eg.</a:t>
            </a:r>
            <a:r>
              <a:rPr lang="en-US" sz="1600" dirty="0"/>
              <a:t> </a:t>
            </a:r>
          </a:p>
          <a:p>
            <a:pPr marL="0" indent="0">
              <a:buNone/>
            </a:pPr>
            <a:r>
              <a:rPr lang="en-US" sz="1600" dirty="0"/>
              <a:t>     normal and DR), categorical classifiers (</a:t>
            </a:r>
            <a:r>
              <a:rPr lang="en-US" sz="1600" dirty="0" err="1"/>
              <a:t>eg.</a:t>
            </a:r>
            <a:r>
              <a:rPr lang="en-US" sz="1600" dirty="0"/>
              <a:t> </a:t>
            </a:r>
          </a:p>
          <a:p>
            <a:pPr marL="0" indent="0">
              <a:buNone/>
            </a:pPr>
            <a:r>
              <a:rPr lang="en-US" sz="1600" dirty="0"/>
              <a:t>     normal, NPDR, and PDR), or multiclass classifiers </a:t>
            </a:r>
          </a:p>
          <a:p>
            <a:pPr marL="0" indent="0">
              <a:buNone/>
            </a:pPr>
            <a:r>
              <a:rPr lang="en-US" sz="1600" dirty="0"/>
              <a:t>     (</a:t>
            </a:r>
            <a:r>
              <a:rPr lang="en-US" sz="1600" dirty="0" err="1"/>
              <a:t>eg.</a:t>
            </a:r>
            <a:r>
              <a:rPr lang="en-US" sz="1600" dirty="0"/>
              <a:t> A machine picks out a water bottle, mug, and </a:t>
            </a:r>
          </a:p>
          <a:p>
            <a:pPr marL="0" indent="0">
              <a:buNone/>
            </a:pPr>
            <a:r>
              <a:rPr lang="en-US" sz="1600" dirty="0"/>
              <a:t>     flower from 1 image)</a:t>
            </a:r>
          </a:p>
          <a:p>
            <a:endParaRPr lang="en-US" sz="1600" dirty="0"/>
          </a:p>
        </p:txBody>
      </p:sp>
      <p:pic>
        <p:nvPicPr>
          <p:cNvPr id="4" name="Picture 3"/>
          <p:cNvPicPr>
            <a:picLocks noChangeAspect="1"/>
          </p:cNvPicPr>
          <p:nvPr/>
        </p:nvPicPr>
        <p:blipFill>
          <a:blip r:embed="rId2"/>
          <a:stretch>
            <a:fillRect/>
          </a:stretch>
        </p:blipFill>
        <p:spPr>
          <a:xfrm>
            <a:off x="7104112" y="3429000"/>
            <a:ext cx="2664296" cy="2775696"/>
          </a:xfrm>
          <a:prstGeom prst="rect">
            <a:avLst/>
          </a:prstGeom>
        </p:spPr>
      </p:pic>
    </p:spTree>
    <p:extLst>
      <p:ext uri="{BB962C8B-B14F-4D97-AF65-F5344CB8AC3E}">
        <p14:creationId xmlns:p14="http://schemas.microsoft.com/office/powerpoint/2010/main" val="2773938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signals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504" y="3712858"/>
            <a:ext cx="2952328" cy="2916252"/>
          </a:xfrm>
        </p:spPr>
      </p:pic>
      <p:sp>
        <p:nvSpPr>
          <p:cNvPr id="6" name="Content Placeholder 2"/>
          <p:cNvSpPr txBox="1">
            <a:spLocks/>
          </p:cNvSpPr>
          <p:nvPr/>
        </p:nvSpPr>
        <p:spPr>
          <a:xfrm>
            <a:off x="1847528" y="1556792"/>
            <a:ext cx="8001000" cy="35052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a:defRPr>
            </a:lvl1pPr>
            <a:lvl2pPr marL="742950" indent="-285750" algn="l" rtl="0" eaLnBrk="0" fontAlgn="base" hangingPunct="0">
              <a:spcBef>
                <a:spcPct val="20000"/>
              </a:spcBef>
              <a:spcAft>
                <a:spcPct val="0"/>
              </a:spcAft>
              <a:buChar char="–"/>
              <a:defRPr sz="2800">
                <a:solidFill>
                  <a:schemeClr val="tx1"/>
                </a:solidFill>
                <a:latin typeface="+mn-lt"/>
                <a:ea typeface="+mn-ea"/>
                <a:cs typeface="ＭＳ Ｐゴシック"/>
              </a:defRPr>
            </a:lvl2pPr>
            <a:lvl3pPr marL="1143000" indent="-228600" algn="l" rtl="0" eaLnBrk="0" fontAlgn="base" hangingPunct="0">
              <a:spcBef>
                <a:spcPct val="20000"/>
              </a:spcBef>
              <a:spcAft>
                <a:spcPct val="0"/>
              </a:spcAft>
              <a:buChar char="•"/>
              <a:defRPr sz="2400">
                <a:solidFill>
                  <a:schemeClr val="tx1"/>
                </a:solidFill>
                <a:latin typeface="+mn-lt"/>
                <a:ea typeface="+mn-ea"/>
                <a:cs typeface="ＭＳ Ｐゴシック"/>
              </a:defRPr>
            </a:lvl3pPr>
            <a:lvl4pPr marL="1600200" indent="-228600" algn="l" rtl="0" eaLnBrk="0" fontAlgn="base" hangingPunct="0">
              <a:spcBef>
                <a:spcPct val="20000"/>
              </a:spcBef>
              <a:spcAft>
                <a:spcPct val="0"/>
              </a:spcAft>
              <a:buChar char="–"/>
              <a:defRPr sz="2000">
                <a:solidFill>
                  <a:schemeClr val="tx1"/>
                </a:solidFill>
                <a:latin typeface="+mn-lt"/>
                <a:ea typeface="+mn-ea"/>
                <a:cs typeface="ＭＳ Ｐゴシック"/>
              </a:defRPr>
            </a:lvl4pPr>
            <a:lvl5pPr marL="2057400" indent="-228600" algn="l" rtl="0" eaLnBrk="0" fontAlgn="base" hangingPunct="0">
              <a:spcBef>
                <a:spcPct val="20000"/>
              </a:spcBef>
              <a:spcAft>
                <a:spcPct val="0"/>
              </a:spcAft>
              <a:buChar char="»"/>
              <a:defRPr sz="2000">
                <a:solidFill>
                  <a:schemeClr val="tx1"/>
                </a:solidFill>
                <a:latin typeface="+mn-lt"/>
                <a:ea typeface="+mn-ea"/>
                <a:cs typeface="ＭＳ Ｐゴシック"/>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CA" sz="2000" kern="0" dirty="0"/>
              <a:t>Input signals received at dendrites, through summation, may cause the neuron to fire if the potential reaches the threshold voltage</a:t>
            </a:r>
          </a:p>
          <a:p>
            <a:r>
              <a:rPr lang="en-CA" sz="2000" kern="0" dirty="0"/>
              <a:t>In the same token, machine learning uses nodes to act as neurons that fires depending on whether the total input surpasses the weights/threshold of the neuron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727" y="4642894"/>
            <a:ext cx="3170746" cy="1959521"/>
          </a:xfrm>
          <a:prstGeom prst="rect">
            <a:avLst/>
          </a:prstGeom>
        </p:spPr>
      </p:pic>
      <p:sp>
        <p:nvSpPr>
          <p:cNvPr id="10" name="Content Placeholder 2"/>
          <p:cNvSpPr txBox="1">
            <a:spLocks/>
          </p:cNvSpPr>
          <p:nvPr/>
        </p:nvSpPr>
        <p:spPr>
          <a:xfrm>
            <a:off x="7285032" y="3580285"/>
            <a:ext cx="3382969" cy="19072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a:defRPr>
            </a:lvl1pPr>
            <a:lvl2pPr marL="742950" indent="-285750" algn="l" rtl="0" eaLnBrk="0" fontAlgn="base" hangingPunct="0">
              <a:spcBef>
                <a:spcPct val="20000"/>
              </a:spcBef>
              <a:spcAft>
                <a:spcPct val="0"/>
              </a:spcAft>
              <a:buChar char="–"/>
              <a:defRPr sz="2800">
                <a:solidFill>
                  <a:schemeClr val="tx1"/>
                </a:solidFill>
                <a:latin typeface="+mn-lt"/>
                <a:ea typeface="+mn-ea"/>
                <a:cs typeface="ＭＳ Ｐゴシック"/>
              </a:defRPr>
            </a:lvl2pPr>
            <a:lvl3pPr marL="1143000" indent="-228600" algn="l" rtl="0" eaLnBrk="0" fontAlgn="base" hangingPunct="0">
              <a:spcBef>
                <a:spcPct val="20000"/>
              </a:spcBef>
              <a:spcAft>
                <a:spcPct val="0"/>
              </a:spcAft>
              <a:buChar char="•"/>
              <a:defRPr sz="2400">
                <a:solidFill>
                  <a:schemeClr val="tx1"/>
                </a:solidFill>
                <a:latin typeface="+mn-lt"/>
                <a:ea typeface="+mn-ea"/>
                <a:cs typeface="ＭＳ Ｐゴシック"/>
              </a:defRPr>
            </a:lvl3pPr>
            <a:lvl4pPr marL="1600200" indent="-228600" algn="l" rtl="0" eaLnBrk="0" fontAlgn="base" hangingPunct="0">
              <a:spcBef>
                <a:spcPct val="20000"/>
              </a:spcBef>
              <a:spcAft>
                <a:spcPct val="0"/>
              </a:spcAft>
              <a:buChar char="–"/>
              <a:defRPr sz="2000">
                <a:solidFill>
                  <a:schemeClr val="tx1"/>
                </a:solidFill>
                <a:latin typeface="+mn-lt"/>
                <a:ea typeface="+mn-ea"/>
                <a:cs typeface="ＭＳ Ｐゴシック"/>
              </a:defRPr>
            </a:lvl4pPr>
            <a:lvl5pPr marL="2057400" indent="-228600" algn="l" rtl="0" eaLnBrk="0" fontAlgn="base" hangingPunct="0">
              <a:spcBef>
                <a:spcPct val="20000"/>
              </a:spcBef>
              <a:spcAft>
                <a:spcPct val="0"/>
              </a:spcAft>
              <a:buChar char="»"/>
              <a:defRPr sz="2000">
                <a:solidFill>
                  <a:schemeClr val="tx1"/>
                </a:solidFill>
                <a:latin typeface="+mn-lt"/>
                <a:ea typeface="+mn-ea"/>
                <a:cs typeface="ＭＳ Ｐゴシック"/>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CA" sz="2000" kern="0" dirty="0"/>
              <a:t>These weights are adjusted by repetitive “training” and having the machine try to find the best combination</a:t>
            </a:r>
          </a:p>
        </p:txBody>
      </p:sp>
    </p:spTree>
    <p:extLst>
      <p:ext uri="{BB962C8B-B14F-4D97-AF65-F5344CB8AC3E}">
        <p14:creationId xmlns:p14="http://schemas.microsoft.com/office/powerpoint/2010/main" val="2358901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&amp; DNN</a:t>
            </a:r>
          </a:p>
        </p:txBody>
      </p:sp>
      <p:sp>
        <p:nvSpPr>
          <p:cNvPr id="3" name="Content Placeholder 2"/>
          <p:cNvSpPr>
            <a:spLocks noGrp="1"/>
          </p:cNvSpPr>
          <p:nvPr>
            <p:ph idx="1"/>
          </p:nvPr>
        </p:nvSpPr>
        <p:spPr/>
        <p:txBody>
          <a:bodyPr/>
          <a:lstStyle/>
          <a:p>
            <a:r>
              <a:rPr lang="en-US" sz="2000" dirty="0"/>
              <a:t>DNN: deep neural network (neural network with multiple layers)</a:t>
            </a:r>
          </a:p>
          <a:p>
            <a:r>
              <a:rPr lang="en-US" sz="2000" dirty="0"/>
              <a:t>CNN: convolutional neural network (a type of deep neural network used in computer vision, acoustic modeling, automatic speech recognition)</a:t>
            </a:r>
          </a:p>
          <a:p>
            <a:r>
              <a:rPr lang="en-US" sz="2000" dirty="0"/>
              <a:t>RNN: recurrent neural network in which data can flow in any direction; used for (</a:t>
            </a:r>
            <a:r>
              <a:rPr lang="en-US" sz="2000" dirty="0" err="1"/>
              <a:t>eg.</a:t>
            </a:r>
            <a:r>
              <a:rPr lang="en-US" sz="2000" dirty="0"/>
              <a:t> Language modeling)</a:t>
            </a:r>
          </a:p>
          <a:p>
            <a:pPr marL="0" indent="0">
              <a:buNone/>
            </a:pPr>
            <a:endParaRPr lang="en-US" sz="2000" dirty="0"/>
          </a:p>
        </p:txBody>
      </p:sp>
      <p:pic>
        <p:nvPicPr>
          <p:cNvPr id="2050" name="Picture 2" descr="Image result for machine learning structured output">
            <a:extLst>
              <a:ext uri="{FF2B5EF4-FFF2-40B4-BE49-F238E27FC236}">
                <a16:creationId xmlns:a16="http://schemas.microsoft.com/office/drawing/2014/main" id="{0B9F0BED-0804-4283-BABD-E76177203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4079208"/>
            <a:ext cx="4761484" cy="232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434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Epoch </a:t>
            </a:r>
          </a:p>
        </p:txBody>
      </p:sp>
      <p:sp>
        <p:nvSpPr>
          <p:cNvPr id="3" name="Content Placeholder 2"/>
          <p:cNvSpPr>
            <a:spLocks noGrp="1"/>
          </p:cNvSpPr>
          <p:nvPr>
            <p:ph idx="1"/>
          </p:nvPr>
        </p:nvSpPr>
        <p:spPr/>
        <p:txBody>
          <a:bodyPr/>
          <a:lstStyle/>
          <a:p>
            <a:r>
              <a:rPr lang="en-CA" sz="2000" dirty="0"/>
              <a:t>One epoch is when the entire data set is passed through the neural network once </a:t>
            </a:r>
          </a:p>
          <a:p>
            <a:r>
              <a:rPr lang="en-CA" sz="2000" dirty="0"/>
              <a:t>Think of each epoch as learning something once through; when you are trying to learn something new, each time you review all your notes, you will pick up new facts, relearn some new topics</a:t>
            </a:r>
          </a:p>
          <a:p>
            <a:r>
              <a:rPr lang="en-CA" sz="2000" dirty="0"/>
              <a:t>We train and try to find the optimal number of times we feed the data into the machine (#/epochs)</a:t>
            </a:r>
          </a:p>
          <a:p>
            <a:r>
              <a:rPr lang="en-CA" sz="2000" dirty="0"/>
              <a:t>Feeding in too many epochs may overfit a system, whereas too little may underfit</a:t>
            </a:r>
          </a:p>
        </p:txBody>
      </p:sp>
      <p:pic>
        <p:nvPicPr>
          <p:cNvPr id="6" name="Picture 5" descr="https://cdn-images-1.medium.com/max/1600/1*i_lp_hUFyUD_Sq4pLer28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250" y="4622680"/>
            <a:ext cx="5229701"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798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&amp; </a:t>
            </a:r>
            <a:r>
              <a:rPr lang="en-US" dirty="0" err="1"/>
              <a:t>Underfitting</a:t>
            </a:r>
            <a:endParaRPr lang="en-US" dirty="0"/>
          </a:p>
        </p:txBody>
      </p:sp>
      <p:sp>
        <p:nvSpPr>
          <p:cNvPr id="3" name="Content Placeholder 2"/>
          <p:cNvSpPr>
            <a:spLocks noGrp="1"/>
          </p:cNvSpPr>
          <p:nvPr>
            <p:ph idx="1"/>
          </p:nvPr>
        </p:nvSpPr>
        <p:spPr/>
        <p:txBody>
          <a:bodyPr/>
          <a:lstStyle/>
          <a:p>
            <a:r>
              <a:rPr lang="en-CA" sz="2000" dirty="0"/>
              <a:t>Case: Imagine giving a child cards with pictures of animals</a:t>
            </a:r>
          </a:p>
          <a:p>
            <a:r>
              <a:rPr lang="en-CA" sz="2000" dirty="0"/>
              <a:t>Overfitting would be if the child sees the same cards over and over again, all the dogs just happened to be black, and whenever the child sees something black, they think it’s a dog</a:t>
            </a:r>
          </a:p>
          <a:p>
            <a:r>
              <a:rPr lang="en-CA" sz="2000" dirty="0" err="1"/>
              <a:t>Underfitting</a:t>
            </a:r>
            <a:r>
              <a:rPr lang="en-CA" sz="2000" dirty="0"/>
              <a:t> would be if most of the cards are cats, in order to get the most correct, the child will just always guess cats</a:t>
            </a:r>
          </a:p>
          <a:p>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3" y="3645024"/>
            <a:ext cx="5416031" cy="2592288"/>
          </a:xfrm>
          <a:prstGeom prst="rect">
            <a:avLst/>
          </a:prstGeom>
        </p:spPr>
      </p:pic>
    </p:spTree>
    <p:extLst>
      <p:ext uri="{BB962C8B-B14F-4D97-AF65-F5344CB8AC3E}">
        <p14:creationId xmlns:p14="http://schemas.microsoft.com/office/powerpoint/2010/main" val="3684085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DR Classification Tools in the Literature</a:t>
            </a:r>
          </a:p>
        </p:txBody>
      </p:sp>
      <p:sp>
        <p:nvSpPr>
          <p:cNvPr id="2" name="Rectangle 1">
            <a:extLst>
              <a:ext uri="{FF2B5EF4-FFF2-40B4-BE49-F238E27FC236}">
                <a16:creationId xmlns:a16="http://schemas.microsoft.com/office/drawing/2014/main" id="{7A1FDF84-9E22-432E-AEBC-E5878679E823}"/>
              </a:ext>
            </a:extLst>
          </p:cNvPr>
          <p:cNvSpPr/>
          <p:nvPr/>
        </p:nvSpPr>
        <p:spPr>
          <a:xfrm>
            <a:off x="588245" y="1731741"/>
            <a:ext cx="8523098" cy="4570610"/>
          </a:xfrm>
          <a:prstGeom prst="rect">
            <a:avLst/>
          </a:prstGeom>
        </p:spPr>
        <p:txBody>
          <a:bodyPr wrap="square">
            <a:spAutoFit/>
          </a:bodyPr>
          <a:lstStyle/>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Utilizing Fundus Images</a:t>
            </a:r>
          </a:p>
          <a:p>
            <a:pPr marL="800100" marR="0" lvl="1" indent="-342900" algn="l" defTabSz="914400" rtl="0" eaLnBrk="1" fontAlgn="base" latinLnBrk="0" hangingPunct="1">
              <a:spcBef>
                <a:spcPct val="0"/>
              </a:spcBef>
              <a:spcAft>
                <a:spcPts val="800"/>
              </a:spcAft>
              <a:buClrTx/>
              <a:buSzTx/>
              <a:buFont typeface="Courier New" panose="02070309020205020404" pitchFamily="49" charset="0"/>
              <a:buChar char="o"/>
              <a:tabLst/>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Readily available open source clinically diagnosed eyes</a:t>
            </a:r>
          </a:p>
          <a:p>
            <a:pPr marL="800100" marR="0" lvl="1" indent="-342900" algn="l" defTabSz="914400" rtl="0" eaLnBrk="1" fontAlgn="base" latinLnBrk="0" hangingPunct="1">
              <a:spcBef>
                <a:spcPct val="0"/>
              </a:spcBef>
              <a:spcAft>
                <a:spcPts val="800"/>
              </a:spcAft>
              <a:buClrTx/>
              <a:buSzTx/>
              <a:buFont typeface="Courier New" panose="02070309020205020404" pitchFamily="49" charset="0"/>
              <a:buChar char="o"/>
              <a:tabLst/>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Literature</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 </a:t>
            </a:r>
            <a:r>
              <a:rPr lang="en-CA" sz="2000" dirty="0">
                <a:solidFill>
                  <a:srgbClr val="000000"/>
                </a:solidFill>
                <a:latin typeface="Calibri" panose="020F0502020204030204" pitchFamily="34" charset="0"/>
                <a:ea typeface="ＭＳ Ｐゴシック"/>
                <a:cs typeface="Calibri" panose="020F0502020204030204" pitchFamily="34" charset="0"/>
              </a:rPr>
              <a:t>specificity</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/sensitivity of 93.4%/97.5%</a:t>
            </a:r>
            <a:r>
              <a:rPr kumimoji="0" lang="en-CA" sz="2000" i="0" u="none" strike="noStrike" kern="1200" cap="none" spc="0" normalizeH="0" baseline="3000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[3]</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and 96%/95%</a:t>
            </a:r>
            <a:r>
              <a:rPr kumimoji="0" lang="en-CA" sz="2000" i="0" u="none" strike="noStrike" kern="1200" cap="none" spc="0" normalizeH="0" baseline="3000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[4]</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in RDR identification </a:t>
            </a:r>
          </a:p>
          <a:p>
            <a:pPr marL="800100" marR="0" lvl="1" indent="-342900" algn="l" defTabSz="914400" rtl="0" eaLnBrk="1" fontAlgn="base" latinLnBrk="0" hangingPunct="1">
              <a:spcBef>
                <a:spcPct val="0"/>
              </a:spcBef>
              <a:spcAft>
                <a:spcPts val="1800"/>
              </a:spcAft>
              <a:buClrTx/>
              <a:buSzTx/>
              <a:buFont typeface="Courier New" panose="02070309020205020404" pitchFamily="49" charset="0"/>
              <a:buChar char="o"/>
              <a:tabLst/>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Literature</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 s</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pecificity/sensitivity of </a:t>
            </a:r>
            <a:r>
              <a:rPr lang="en-CA" sz="2000" dirty="0">
                <a:solidFill>
                  <a:srgbClr val="000000"/>
                </a:solidFill>
                <a:latin typeface="Calibri" panose="020F0502020204030204" pitchFamily="34" charset="0"/>
                <a:ea typeface="ＭＳ Ｐゴシック"/>
                <a:cs typeface="Calibri" panose="020F0502020204030204" pitchFamily="34" charset="0"/>
              </a:rPr>
              <a:t>77</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%/66%</a:t>
            </a:r>
            <a:r>
              <a:rPr kumimoji="0" lang="en-CA" sz="2000" i="0" u="none" strike="noStrike" kern="1200" cap="none" spc="0" normalizeH="0" baseline="3000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[5]</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in DR progression classification</a:t>
            </a: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4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Utilizing OCTA Images</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Limited dataset size </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New in comparison to fundus-based neural networks</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Literature – specificity/sensitivity of </a:t>
            </a: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93.3</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%/90.4%</a:t>
            </a:r>
            <a:r>
              <a:rPr kumimoji="0" lang="en-CA" sz="2000" i="0" u="none" strike="noStrike" kern="1200" cap="none" spc="0" normalizeH="0" baseline="3000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[6]</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 </a:t>
            </a: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 referable DR classification</a:t>
            </a:r>
            <a:endParaRPr kumimoji="0" lang="en-CA" sz="1800" b="0" i="0" u="none" strike="noStrike" kern="1200" cap="none" spc="0" normalizeH="0" baseline="3000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392C73C-E557-4148-90D0-77A1D59E3F7E}"/>
              </a:ext>
            </a:extLst>
          </p:cNvPr>
          <p:cNvSpPr/>
          <p:nvPr/>
        </p:nvSpPr>
        <p:spPr>
          <a:xfrm>
            <a:off x="9261540" y="2260768"/>
            <a:ext cx="2930460" cy="1015663"/>
          </a:xfrm>
          <a:prstGeom prst="rect">
            <a:avLst/>
          </a:prstGeom>
        </p:spPr>
        <p:txBody>
          <a:bodyPr wrap="square">
            <a:spAutoFit/>
          </a:bodyPr>
          <a:lstStyle/>
          <a:p>
            <a:pPr lvl="0" fontAlgn="base">
              <a:spcBef>
                <a:spcPct val="0"/>
              </a:spcBef>
              <a:spcAft>
                <a:spcPct val="0"/>
              </a:spcAft>
              <a:defRPr/>
            </a:pPr>
            <a:r>
              <a:rPr kumimoji="0" lang="en-CA" sz="1000" b="1" i="0" u="none" strike="noStrike" kern="1200" cap="none" spc="0" normalizeH="0" baseline="0" noProof="0" dirty="0">
                <a:ln>
                  <a:noFill/>
                </a:ln>
                <a:effectLst/>
                <a:uLnTx/>
                <a:uFillTx/>
                <a:latin typeface="Helvetica Neue"/>
                <a:ea typeface="ＭＳ Ｐゴシック"/>
              </a:rPr>
              <a:t>3. </a:t>
            </a:r>
            <a:r>
              <a:rPr lang="en-US" sz="1000" b="1" i="0" dirty="0">
                <a:solidFill>
                  <a:srgbClr val="222222"/>
                </a:solidFill>
                <a:effectLst/>
                <a:latin typeface="Arial" panose="020B0604020202020204" pitchFamily="34" charset="0"/>
              </a:rPr>
              <a:t>Development and validation of a deep learning algorithm for detection of diabetic retinopathy in retinal fundus photographs. </a:t>
            </a:r>
          </a:p>
          <a:p>
            <a:pPr lvl="0" fontAlgn="base">
              <a:spcBef>
                <a:spcPct val="0"/>
              </a:spcBef>
              <a:spcAft>
                <a:spcPct val="0"/>
              </a:spcAft>
              <a:defRPr/>
            </a:pPr>
            <a:r>
              <a:rPr lang="en-US" sz="1000" b="0" i="0" dirty="0">
                <a:solidFill>
                  <a:srgbClr val="222222"/>
                </a:solidFill>
                <a:effectLst/>
                <a:latin typeface="Arial" panose="020B0604020202020204" pitchFamily="34" charset="0"/>
              </a:rPr>
              <a:t>Gulshan, V., Peng, L., Coram, M., </a:t>
            </a:r>
            <a:r>
              <a:rPr lang="en-US" sz="1000" b="0" i="0" dirty="0" err="1">
                <a:solidFill>
                  <a:srgbClr val="222222"/>
                </a:solidFill>
                <a:effectLst/>
                <a:latin typeface="Arial" panose="020B0604020202020204" pitchFamily="34" charset="0"/>
              </a:rPr>
              <a:t>Stumpe</a:t>
            </a:r>
            <a:r>
              <a:rPr lang="en-US" sz="1000" b="0" i="0" dirty="0">
                <a:solidFill>
                  <a:srgbClr val="222222"/>
                </a:solidFill>
                <a:effectLst/>
                <a:latin typeface="Arial" panose="020B0604020202020204" pitchFamily="34" charset="0"/>
              </a:rPr>
              <a:t>, M. C., Wu, D., Narayanaswamy, A., ... &amp; Webster, D. R. (2016). </a:t>
            </a:r>
            <a:r>
              <a:rPr lang="en-US" sz="1000" b="0" i="1" dirty="0">
                <a:solidFill>
                  <a:srgbClr val="222222"/>
                </a:solidFill>
                <a:effectLst/>
                <a:latin typeface="Arial" panose="020B0604020202020204" pitchFamily="34" charset="0"/>
              </a:rPr>
              <a:t>Jama</a:t>
            </a:r>
            <a:r>
              <a:rPr lang="en-US" sz="1000" b="0" i="0" dirty="0">
                <a:solidFill>
                  <a:srgbClr val="222222"/>
                </a:solidFill>
                <a:effectLst/>
                <a:latin typeface="Arial" panose="020B0604020202020204" pitchFamily="34" charset="0"/>
              </a:rPr>
              <a:t>, </a:t>
            </a:r>
            <a:r>
              <a:rPr lang="en-US" sz="1000" b="0" i="1" dirty="0">
                <a:solidFill>
                  <a:srgbClr val="222222"/>
                </a:solidFill>
                <a:effectLst/>
                <a:latin typeface="Arial" panose="020B0604020202020204" pitchFamily="34" charset="0"/>
              </a:rPr>
              <a:t>316</a:t>
            </a:r>
            <a:r>
              <a:rPr lang="en-US" sz="1000" b="0" i="0" dirty="0">
                <a:solidFill>
                  <a:srgbClr val="222222"/>
                </a:solidFill>
                <a:effectLst/>
                <a:latin typeface="Arial" panose="020B0604020202020204" pitchFamily="34" charset="0"/>
              </a:rPr>
              <a:t>(22), 2402-2410.</a:t>
            </a:r>
            <a:endParaRPr kumimoji="0" lang="en-CA" sz="1000" b="0" i="1" u="none" strike="noStrike" kern="1200" cap="none" spc="0" normalizeH="0" baseline="0" noProof="0" dirty="0">
              <a:ln>
                <a:noFill/>
              </a:ln>
              <a:effectLst/>
              <a:uLnTx/>
              <a:uFillTx/>
              <a:latin typeface="Helvetica Neue"/>
              <a:ea typeface="ＭＳ Ｐゴシック"/>
            </a:endParaRPr>
          </a:p>
        </p:txBody>
      </p:sp>
      <p:sp>
        <p:nvSpPr>
          <p:cNvPr id="6" name="Rectangle 5">
            <a:extLst>
              <a:ext uri="{FF2B5EF4-FFF2-40B4-BE49-F238E27FC236}">
                <a16:creationId xmlns:a16="http://schemas.microsoft.com/office/drawing/2014/main" id="{935A21EA-8699-4E26-8DED-881C3B2C8A6E}"/>
              </a:ext>
            </a:extLst>
          </p:cNvPr>
          <p:cNvSpPr/>
          <p:nvPr/>
        </p:nvSpPr>
        <p:spPr>
          <a:xfrm>
            <a:off x="9261540" y="3276431"/>
            <a:ext cx="2930460" cy="861774"/>
          </a:xfrm>
          <a:prstGeom prst="rect">
            <a:avLst/>
          </a:prstGeom>
        </p:spPr>
        <p:txBody>
          <a:bodyPr wrap="square">
            <a:spAutoFit/>
          </a:bodyPr>
          <a:lstStyle/>
          <a:p>
            <a:pPr fontAlgn="base">
              <a:spcBef>
                <a:spcPct val="0"/>
              </a:spcBef>
              <a:spcAft>
                <a:spcPct val="0"/>
              </a:spcAft>
              <a:defRPr/>
            </a:pPr>
            <a:r>
              <a:rPr kumimoji="0" lang="en-CA" sz="1000" b="1" i="0" u="none" strike="noStrike" kern="1200" cap="none" spc="0" normalizeH="0" baseline="0" noProof="0" dirty="0">
                <a:ln>
                  <a:noFill/>
                </a:ln>
                <a:effectLst/>
                <a:uLnTx/>
                <a:uFillTx/>
                <a:latin typeface="Helvetica Neue"/>
                <a:ea typeface="ＭＳ Ｐゴシック"/>
              </a:rPr>
              <a:t>4. </a:t>
            </a:r>
            <a:r>
              <a:rPr lang="en-US" sz="1000" b="1" i="0" dirty="0">
                <a:solidFill>
                  <a:srgbClr val="222222"/>
                </a:solidFill>
                <a:effectLst/>
                <a:latin typeface="Arial" panose="020B0604020202020204" pitchFamily="34" charset="0"/>
              </a:rPr>
              <a:t>Diabetic Retinopathy detection through integration of Deep Learning classification framework.  </a:t>
            </a:r>
          </a:p>
          <a:p>
            <a:pPr fontAlgn="base">
              <a:spcBef>
                <a:spcPct val="0"/>
              </a:spcBef>
              <a:spcAft>
                <a:spcPct val="0"/>
              </a:spcAft>
              <a:defRPr/>
            </a:pPr>
            <a:r>
              <a:rPr lang="en-US" sz="1000" b="0" i="0" dirty="0" err="1">
                <a:solidFill>
                  <a:srgbClr val="222222"/>
                </a:solidFill>
                <a:effectLst/>
                <a:latin typeface="Arial" panose="020B0604020202020204" pitchFamily="34" charset="0"/>
              </a:rPr>
              <a:t>Rakhlin</a:t>
            </a:r>
            <a:r>
              <a:rPr lang="en-US" sz="1000" b="0" i="0" dirty="0">
                <a:solidFill>
                  <a:srgbClr val="222222"/>
                </a:solidFill>
                <a:effectLst/>
                <a:latin typeface="Arial" panose="020B0604020202020204" pitchFamily="34" charset="0"/>
              </a:rPr>
              <a:t>, A. (2018). </a:t>
            </a:r>
            <a:r>
              <a:rPr lang="en-US" sz="1000" b="0" i="1" dirty="0" err="1">
                <a:solidFill>
                  <a:srgbClr val="222222"/>
                </a:solidFill>
                <a:effectLst/>
                <a:latin typeface="Arial" panose="020B0604020202020204" pitchFamily="34" charset="0"/>
              </a:rPr>
              <a:t>bioRxiv</a:t>
            </a:r>
            <a:r>
              <a:rPr lang="en-US" sz="1000" b="0" i="0" dirty="0">
                <a:solidFill>
                  <a:srgbClr val="222222"/>
                </a:solidFill>
                <a:effectLst/>
                <a:latin typeface="Arial" panose="020B0604020202020204" pitchFamily="34" charset="0"/>
              </a:rPr>
              <a:t>, 225508.</a:t>
            </a:r>
            <a:endParaRPr lang="en-CA" sz="1000" b="1" dirty="0"/>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000" b="0" i="1" u="none" strike="noStrike" kern="1200" cap="none" spc="0" normalizeH="0" baseline="0" noProof="0" dirty="0">
              <a:ln>
                <a:noFill/>
              </a:ln>
              <a:solidFill>
                <a:srgbClr val="2D2D2D"/>
              </a:solidFill>
              <a:effectLst/>
              <a:uLnTx/>
              <a:uFillTx/>
              <a:latin typeface="Helvetica Neue"/>
              <a:ea typeface="ＭＳ Ｐゴシック"/>
            </a:endParaRPr>
          </a:p>
        </p:txBody>
      </p:sp>
      <p:sp>
        <p:nvSpPr>
          <p:cNvPr id="8" name="Rectangle 7">
            <a:extLst>
              <a:ext uri="{FF2B5EF4-FFF2-40B4-BE49-F238E27FC236}">
                <a16:creationId xmlns:a16="http://schemas.microsoft.com/office/drawing/2014/main" id="{E0C76931-6530-409D-8723-866B8DF0B202}"/>
              </a:ext>
            </a:extLst>
          </p:cNvPr>
          <p:cNvSpPr/>
          <p:nvPr/>
        </p:nvSpPr>
        <p:spPr>
          <a:xfrm>
            <a:off x="9261540" y="4047707"/>
            <a:ext cx="3139440" cy="1015663"/>
          </a:xfrm>
          <a:prstGeom prst="rect">
            <a:avLst/>
          </a:prstGeom>
        </p:spPr>
        <p:txBody>
          <a:bodyPr wrap="square">
            <a:spAutoFit/>
          </a:bodyPr>
          <a:lstStyle/>
          <a:p>
            <a:pPr fontAlgn="base">
              <a:spcBef>
                <a:spcPct val="0"/>
              </a:spcBef>
              <a:spcAft>
                <a:spcPct val="0"/>
              </a:spcAft>
              <a:defRPr/>
            </a:pPr>
            <a:r>
              <a:rPr lang="en-CA" sz="1000" b="1" dirty="0">
                <a:ea typeface="ＭＳ Ｐゴシック"/>
              </a:rPr>
              <a:t>5.</a:t>
            </a:r>
            <a:r>
              <a:rPr kumimoji="0" lang="en-CA" sz="1000" b="1" i="0" u="none" strike="noStrike" kern="1200" cap="none" spc="0" normalizeH="0" baseline="0" noProof="0" dirty="0">
                <a:ln>
                  <a:noFill/>
                </a:ln>
                <a:effectLst/>
                <a:uLnTx/>
                <a:uFillTx/>
                <a:ea typeface="ＭＳ Ｐゴシック"/>
              </a:rPr>
              <a:t> </a:t>
            </a:r>
            <a:r>
              <a:rPr lang="en-US" sz="1000" b="1" i="0" dirty="0">
                <a:effectLst/>
              </a:rPr>
              <a:t>Deep learning algorithm predicts diabetic retinopathy progression in individual patients. </a:t>
            </a:r>
            <a:endParaRPr kumimoji="0" lang="en-CA" sz="1000" b="1" i="0" u="none" strike="noStrike" kern="1200" cap="none" spc="0" normalizeH="0" baseline="0" noProof="0" dirty="0">
              <a:ln>
                <a:noFill/>
              </a:ln>
              <a:effectLst/>
              <a:uLnTx/>
              <a:uFillTx/>
              <a:ea typeface="ＭＳ Ｐゴシック"/>
            </a:endParaRPr>
          </a:p>
          <a:p>
            <a:pPr fontAlgn="base">
              <a:spcBef>
                <a:spcPct val="0"/>
              </a:spcBef>
              <a:spcAft>
                <a:spcPct val="0"/>
              </a:spcAft>
              <a:defRPr/>
            </a:pPr>
            <a:r>
              <a:rPr lang="en-US" sz="1000" b="0" i="0" dirty="0">
                <a:effectLst/>
              </a:rPr>
              <a:t>F. </a:t>
            </a:r>
            <a:r>
              <a:rPr lang="en-US" sz="1000" b="0" i="0" dirty="0" err="1">
                <a:effectLst/>
              </a:rPr>
              <a:t>Arcadu</a:t>
            </a:r>
            <a:r>
              <a:rPr lang="en-US" sz="1000" b="0" i="0" dirty="0">
                <a:effectLst/>
              </a:rPr>
              <a:t>, F. </a:t>
            </a:r>
            <a:r>
              <a:rPr lang="en-US" sz="1000" b="0" i="0" dirty="0" err="1">
                <a:effectLst/>
              </a:rPr>
              <a:t>Benmansour</a:t>
            </a:r>
            <a:r>
              <a:rPr lang="en-US" sz="1000" dirty="0"/>
              <a:t>, A.</a:t>
            </a:r>
            <a:r>
              <a:rPr lang="en-US" sz="1000" b="0" i="0" dirty="0">
                <a:effectLst/>
              </a:rPr>
              <a:t> </a:t>
            </a:r>
            <a:r>
              <a:rPr lang="en-US" sz="1000" b="0" i="0" dirty="0" err="1">
                <a:effectLst/>
              </a:rPr>
              <a:t>Maunz</a:t>
            </a:r>
            <a:r>
              <a:rPr lang="en-US" sz="1000" b="0" i="0" dirty="0">
                <a:effectLst/>
              </a:rPr>
              <a:t>, J. Willis, Z. </a:t>
            </a:r>
            <a:r>
              <a:rPr lang="en-US" sz="1000" b="0" i="0" dirty="0" err="1">
                <a:effectLst/>
              </a:rPr>
              <a:t>Haskova</a:t>
            </a:r>
            <a:r>
              <a:rPr lang="en-US" sz="1000" b="0" i="0" dirty="0">
                <a:effectLst/>
              </a:rPr>
              <a:t>., &amp; M. </a:t>
            </a:r>
            <a:r>
              <a:rPr lang="en-US" sz="1000" b="0" i="0" dirty="0" err="1">
                <a:effectLst/>
              </a:rPr>
              <a:t>Prunotto</a:t>
            </a:r>
            <a:r>
              <a:rPr lang="en-US" sz="1000" b="0" i="0" dirty="0">
                <a:effectLst/>
              </a:rPr>
              <a:t> (2019). </a:t>
            </a:r>
            <a:r>
              <a:rPr lang="en-US" sz="1000" b="0" i="1" dirty="0">
                <a:effectLst/>
              </a:rPr>
              <a:t>NPJ digital medicine</a:t>
            </a:r>
            <a:r>
              <a:rPr lang="en-US" sz="1000" b="0" i="0" dirty="0">
                <a:effectLst/>
              </a:rPr>
              <a:t>, </a:t>
            </a:r>
            <a:r>
              <a:rPr lang="en-US" sz="1000" b="0" i="1" dirty="0">
                <a:effectLst/>
              </a:rPr>
              <a:t>2</a:t>
            </a:r>
            <a:r>
              <a:rPr lang="en-US" sz="1000" b="0" i="0" dirty="0">
                <a:effectLst/>
              </a:rPr>
              <a:t>(1), 1-9.</a:t>
            </a:r>
            <a:endParaRPr lang="en-CA" sz="1000" b="1" dirty="0"/>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000" b="0" i="1" u="none" strike="noStrike" kern="1200" cap="none" spc="0" normalizeH="0" baseline="0" noProof="0" dirty="0">
              <a:ln>
                <a:noFill/>
              </a:ln>
              <a:solidFill>
                <a:srgbClr val="2D2D2D"/>
              </a:solidFill>
              <a:effectLst/>
              <a:uLnTx/>
              <a:uFillTx/>
              <a:latin typeface="Helvetica Neue"/>
              <a:ea typeface="ＭＳ Ｐゴシック"/>
            </a:endParaRPr>
          </a:p>
        </p:txBody>
      </p:sp>
      <p:sp>
        <p:nvSpPr>
          <p:cNvPr id="9" name="Rectangle 8">
            <a:extLst>
              <a:ext uri="{FF2B5EF4-FFF2-40B4-BE49-F238E27FC236}">
                <a16:creationId xmlns:a16="http://schemas.microsoft.com/office/drawing/2014/main" id="{CBB1DF25-2524-4644-A1D4-8B0E4717CF92}"/>
              </a:ext>
            </a:extLst>
          </p:cNvPr>
          <p:cNvSpPr/>
          <p:nvPr/>
        </p:nvSpPr>
        <p:spPr>
          <a:xfrm>
            <a:off x="9261540" y="4909481"/>
            <a:ext cx="2930460" cy="1169551"/>
          </a:xfrm>
          <a:prstGeom prst="rect">
            <a:avLst/>
          </a:prstGeom>
        </p:spPr>
        <p:txBody>
          <a:bodyPr wrap="square">
            <a:spAutoFit/>
          </a:bodyPr>
          <a:lstStyle/>
          <a:p>
            <a:r>
              <a:rPr lang="en-US" sz="1000" b="1" i="0" dirty="0">
                <a:solidFill>
                  <a:srgbClr val="222222"/>
                </a:solidFill>
                <a:effectLst/>
                <a:latin typeface="Arial" panose="020B0604020202020204" pitchFamily="34" charset="0"/>
              </a:rPr>
              <a:t>6. Ensemble deep learning for diabetic retinopathy detection using optical coherence tomography angiography. </a:t>
            </a:r>
          </a:p>
          <a:p>
            <a:r>
              <a:rPr lang="en-US" sz="1000" b="0" i="0" dirty="0">
                <a:solidFill>
                  <a:srgbClr val="222222"/>
                </a:solidFill>
                <a:effectLst/>
                <a:latin typeface="Arial" panose="020B0604020202020204" pitchFamily="34" charset="0"/>
              </a:rPr>
              <a:t>Heisler, M., Karst, S., Lo, J., </a:t>
            </a:r>
            <a:r>
              <a:rPr lang="en-US" sz="1000" b="0" i="0" dirty="0" err="1">
                <a:solidFill>
                  <a:srgbClr val="222222"/>
                </a:solidFill>
                <a:effectLst/>
                <a:latin typeface="Arial" panose="020B0604020202020204" pitchFamily="34" charset="0"/>
              </a:rPr>
              <a:t>Mammo</a:t>
            </a:r>
            <a:r>
              <a:rPr lang="en-US" sz="1000" b="0" i="0" dirty="0">
                <a:solidFill>
                  <a:srgbClr val="222222"/>
                </a:solidFill>
                <a:effectLst/>
                <a:latin typeface="Arial" panose="020B0604020202020204" pitchFamily="34" charset="0"/>
              </a:rPr>
              <a:t>, Z., Yu, T., Warner, S., ... &amp; Sarunic, M. V. (2020). </a:t>
            </a:r>
            <a:r>
              <a:rPr lang="en-US" sz="1000" b="0" i="1" dirty="0">
                <a:solidFill>
                  <a:srgbClr val="222222"/>
                </a:solidFill>
                <a:effectLst/>
                <a:latin typeface="Arial" panose="020B0604020202020204" pitchFamily="34" charset="0"/>
              </a:rPr>
              <a:t>Translational Vision Science &amp; Technology</a:t>
            </a:r>
            <a:r>
              <a:rPr lang="en-US" sz="1000" b="0" i="0" dirty="0">
                <a:solidFill>
                  <a:srgbClr val="222222"/>
                </a:solidFill>
                <a:effectLst/>
                <a:latin typeface="Arial" panose="020B0604020202020204" pitchFamily="34" charset="0"/>
              </a:rPr>
              <a:t>, </a:t>
            </a:r>
            <a:r>
              <a:rPr lang="en-US" sz="1000" b="0" i="1" dirty="0">
                <a:solidFill>
                  <a:srgbClr val="222222"/>
                </a:solidFill>
                <a:effectLst/>
                <a:latin typeface="Arial" panose="020B0604020202020204" pitchFamily="34" charset="0"/>
              </a:rPr>
              <a:t>9</a:t>
            </a:r>
            <a:r>
              <a:rPr lang="en-US" sz="1000" b="0" i="0" dirty="0">
                <a:solidFill>
                  <a:srgbClr val="222222"/>
                </a:solidFill>
                <a:effectLst/>
                <a:latin typeface="Arial" panose="020B0604020202020204" pitchFamily="34" charset="0"/>
              </a:rPr>
              <a:t>(2), 20-20.</a:t>
            </a:r>
            <a:endParaRPr kumimoji="0" lang="en-CA" sz="1000" b="0" i="1" u="none" strike="noStrike" kern="1200" cap="none" spc="0" normalizeH="0" baseline="0" noProof="0" dirty="0">
              <a:ln>
                <a:noFill/>
              </a:ln>
              <a:effectLst/>
              <a:uLnTx/>
              <a:uFillTx/>
              <a:ea typeface="ＭＳ Ｐゴシック"/>
            </a:endParaRPr>
          </a:p>
        </p:txBody>
      </p:sp>
    </p:spTree>
    <p:extLst>
      <p:ext uri="{BB962C8B-B14F-4D97-AF65-F5344CB8AC3E}">
        <p14:creationId xmlns:p14="http://schemas.microsoft.com/office/powerpoint/2010/main" val="54224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highlight>
                  <a:srgbClr val="FFFF00"/>
                </a:highlight>
                <a:uLnTx/>
                <a:uFillTx/>
                <a:latin typeface="DIN Alternate Bold"/>
                <a:ea typeface="ＭＳ Ｐゴシック"/>
              </a:rPr>
              <a:t>Limitations</a:t>
            </a:r>
          </a:p>
          <a:p>
            <a:pPr marL="0" marR="0" lvl="0" indent="0" algn="l" defTabSz="609585" rtl="0" eaLnBrk="1" fontAlgn="base" latinLnBrk="0" hangingPunct="1">
              <a:lnSpc>
                <a:spcPct val="100000"/>
              </a:lnSpc>
              <a:spcBef>
                <a:spcPct val="0"/>
              </a:spcBef>
              <a:spcAft>
                <a:spcPct val="0"/>
              </a:spcAft>
              <a:buClrTx/>
              <a:buSzTx/>
              <a:buFontTx/>
              <a:buNone/>
              <a:tabLst/>
              <a:defRPr/>
            </a:pPr>
            <a:endParaRPr kumimoji="0" lang="en-US" sz="4500" b="0" i="0" u="none" strike="noStrike" kern="1200" cap="none" spc="0" normalizeH="0" baseline="0" noProof="0" dirty="0">
              <a:ln>
                <a:noFill/>
              </a:ln>
              <a:solidFill>
                <a:srgbClr val="FFFFFF"/>
              </a:solidFill>
              <a:effectLst/>
              <a:uLnTx/>
              <a:uFillTx/>
              <a:latin typeface="DIN Alternate Bold"/>
              <a:ea typeface="ＭＳ Ｐゴシック"/>
            </a:endParaRPr>
          </a:p>
        </p:txBody>
      </p:sp>
      <p:sp>
        <p:nvSpPr>
          <p:cNvPr id="4" name="Rectangle 3">
            <a:extLst>
              <a:ext uri="{FF2B5EF4-FFF2-40B4-BE49-F238E27FC236}">
                <a16:creationId xmlns:a16="http://schemas.microsoft.com/office/drawing/2014/main" id="{55834E46-68B9-4E11-933F-3DA8DAFCAF46}"/>
              </a:ext>
            </a:extLst>
          </p:cNvPr>
          <p:cNvSpPr/>
          <p:nvPr/>
        </p:nvSpPr>
        <p:spPr>
          <a:xfrm>
            <a:off x="588245" y="1731741"/>
            <a:ext cx="11389390" cy="1702774"/>
          </a:xfrm>
          <a:prstGeom prst="rect">
            <a:avLst/>
          </a:prstGeom>
        </p:spPr>
        <p:txBody>
          <a:bodyPr wrap="square">
            <a:spAutoFit/>
          </a:bodyPr>
          <a:lstStyle/>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Hardware</a:t>
            </a: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Comparison between methods</a:t>
            </a: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Size of dataset (427 OCTA en face images)</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In comparison, the fundus dataset used in Literature contained upwards of 35,000 labelled images</a:t>
            </a:r>
          </a:p>
        </p:txBody>
      </p:sp>
    </p:spTree>
    <p:extLst>
      <p:ext uri="{BB962C8B-B14F-4D97-AF65-F5344CB8AC3E}">
        <p14:creationId xmlns:p14="http://schemas.microsoft.com/office/powerpoint/2010/main" val="2006092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highlight>
                  <a:srgbClr val="FFFF00"/>
                </a:highlight>
                <a:uLnTx/>
                <a:uFillTx/>
                <a:latin typeface="DIN Alternate Bold"/>
                <a:ea typeface="ＭＳ Ｐゴシック"/>
              </a:rPr>
              <a:t>Future Work</a:t>
            </a:r>
          </a:p>
        </p:txBody>
      </p:sp>
      <p:sp>
        <p:nvSpPr>
          <p:cNvPr id="6" name="Rectangle 5">
            <a:extLst>
              <a:ext uri="{FF2B5EF4-FFF2-40B4-BE49-F238E27FC236}">
                <a16:creationId xmlns:a16="http://schemas.microsoft.com/office/drawing/2014/main" id="{B89B3869-BF64-4E7D-BFC7-B8ECEDADE1BB}"/>
              </a:ext>
            </a:extLst>
          </p:cNvPr>
          <p:cNvSpPr/>
          <p:nvPr/>
        </p:nvSpPr>
        <p:spPr>
          <a:xfrm>
            <a:off x="588245" y="1731741"/>
            <a:ext cx="11389390" cy="2134687"/>
          </a:xfrm>
          <a:prstGeom prst="rect">
            <a:avLst/>
          </a:prstGeom>
        </p:spPr>
        <p:txBody>
          <a:bodyPr wrap="square">
            <a:spAutoFit/>
          </a:bodyPr>
          <a:lstStyle/>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Improve hardware</a:t>
            </a: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Increase the number of labelled data or implement semi-supervised learning</a:t>
            </a: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Transfer learning from retinal medical images (i.e. fundus)</a:t>
            </a: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Improve OCT retinal layer segmentation and utilize properly segmented layers</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3062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Data Augmentation Used</a:t>
            </a:r>
          </a:p>
        </p:txBody>
      </p:sp>
      <p:sp>
        <p:nvSpPr>
          <p:cNvPr id="6" name="Rectangle 5">
            <a:extLst>
              <a:ext uri="{FF2B5EF4-FFF2-40B4-BE49-F238E27FC236}">
                <a16:creationId xmlns:a16="http://schemas.microsoft.com/office/drawing/2014/main" id="{B89B3869-BF64-4E7D-BFC7-B8ECEDADE1BB}"/>
              </a:ext>
            </a:extLst>
          </p:cNvPr>
          <p:cNvSpPr/>
          <p:nvPr/>
        </p:nvSpPr>
        <p:spPr>
          <a:xfrm>
            <a:off x="588245" y="1731741"/>
            <a:ext cx="11389390" cy="2335768"/>
          </a:xfrm>
          <a:prstGeom prst="rect">
            <a:avLst/>
          </a:prstGeom>
        </p:spPr>
        <p:txBody>
          <a:bodyPr wrap="square">
            <a:spAutoFit/>
          </a:bodyPr>
          <a:lstStyle/>
          <a:p>
            <a:pPr marL="285750" marR="0" indent="-285750">
              <a:lnSpc>
                <a:spcPct val="115000"/>
              </a:lnSpc>
              <a:spcBef>
                <a:spcPts val="0"/>
              </a:spcBef>
              <a:spcAft>
                <a:spcPts val="1000"/>
              </a:spcAft>
              <a:buFont typeface="Arial" panose="020B0604020202020204" pitchFamily="34" charset="0"/>
              <a:buChar char="•"/>
            </a:pPr>
            <a:r>
              <a:rPr lang="en-CA" sz="2000" dirty="0">
                <a:effectLst/>
                <a:latin typeface="Calibri" panose="020F0502020204030204" pitchFamily="34" charset="0"/>
                <a:ea typeface="Calibri" panose="020F0502020204030204" pitchFamily="34" charset="0"/>
                <a:cs typeface="Calibri" panose="020F0502020204030204" pitchFamily="34" charset="0"/>
              </a:rPr>
              <a:t>Dropout 5-10% of all pixels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nSpc>
                <a:spcPct val="115000"/>
              </a:lnSpc>
              <a:spcBef>
                <a:spcPts val="0"/>
              </a:spcBef>
              <a:spcAft>
                <a:spcPts val="1000"/>
              </a:spcAft>
              <a:buFont typeface="Arial" panose="020B0604020202020204" pitchFamily="34" charset="0"/>
              <a:buChar char="•"/>
            </a:pPr>
            <a:r>
              <a:rPr lang="en-CA" sz="2000" dirty="0">
                <a:effectLst/>
                <a:latin typeface="Calibri" panose="020F0502020204030204" pitchFamily="34" charset="0"/>
                <a:ea typeface="Calibri" panose="020F0502020204030204" pitchFamily="34" charset="0"/>
                <a:cs typeface="Calibri" panose="020F0502020204030204" pitchFamily="34" charset="0"/>
              </a:rPr>
              <a:t>Linear contrast shift of 0.9 to 1.1 (either pronounce or dampen values compared to </a:t>
            </a:r>
            <a:r>
              <a:rPr lang="en-CA" sz="2000" dirty="0" err="1">
                <a:effectLst/>
                <a:latin typeface="Calibri" panose="020F0502020204030204" pitchFamily="34" charset="0"/>
                <a:ea typeface="Calibri" panose="020F0502020204030204" pitchFamily="34" charset="0"/>
                <a:cs typeface="Calibri" panose="020F0502020204030204" pitchFamily="34" charset="0"/>
              </a:rPr>
              <a:t>dtype</a:t>
            </a:r>
            <a:r>
              <a:rPr lang="en-CA" sz="2000" dirty="0">
                <a:effectLst/>
                <a:latin typeface="Calibri" panose="020F0502020204030204" pitchFamily="34" charset="0"/>
                <a:ea typeface="Calibri" panose="020F0502020204030204" pitchFamily="34" charset="0"/>
                <a:cs typeface="Calibri" panose="020F0502020204030204" pitchFamily="34" charset="0"/>
              </a:rPr>
              <a:t> center of 127)</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nSpc>
                <a:spcPct val="115000"/>
              </a:lnSpc>
              <a:spcBef>
                <a:spcPts val="0"/>
              </a:spcBef>
              <a:spcAft>
                <a:spcPts val="1000"/>
              </a:spcAft>
              <a:buFont typeface="Arial" panose="020B0604020202020204" pitchFamily="34" charset="0"/>
              <a:buChar char="•"/>
            </a:pPr>
            <a:r>
              <a:rPr lang="en-CA" sz="2000" dirty="0">
                <a:effectLst/>
                <a:latin typeface="Calibri" panose="020F0502020204030204" pitchFamily="34" charset="0"/>
                <a:ea typeface="Calibri" panose="020F0502020204030204" pitchFamily="34" charset="0"/>
                <a:cs typeface="Calibri" panose="020F0502020204030204" pitchFamily="34" charset="0"/>
              </a:rPr>
              <a:t>Rotations of maximum 10 degrees either direction</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marR="0" indent="-285750">
              <a:lnSpc>
                <a:spcPct val="115000"/>
              </a:lnSpc>
              <a:spcBef>
                <a:spcPts val="0"/>
              </a:spcBef>
              <a:spcAft>
                <a:spcPts val="1000"/>
              </a:spcAft>
              <a:buFont typeface="Arial" panose="020B0604020202020204" pitchFamily="34" charset="0"/>
              <a:buChar char="•"/>
            </a:pPr>
            <a:r>
              <a:rPr lang="en-CA" sz="2000" dirty="0">
                <a:effectLst/>
                <a:latin typeface="Calibri" panose="020F0502020204030204" pitchFamily="34" charset="0"/>
                <a:ea typeface="Calibri" panose="020F0502020204030204" pitchFamily="34" charset="0"/>
                <a:cs typeface="Calibri" panose="020F0502020204030204" pitchFamily="34" charset="0"/>
              </a:rPr>
              <a:t>Vertical and Horizontal flips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5409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CC17-A34C-49B0-A12C-D4F5CA7F61E9}"/>
              </a:ext>
            </a:extLst>
          </p:cNvPr>
          <p:cNvSpPr>
            <a:spLocks noGrp="1"/>
          </p:cNvSpPr>
          <p:nvPr>
            <p:ph type="title"/>
          </p:nvPr>
        </p:nvSpPr>
        <p:spPr/>
        <p:txBody>
          <a:bodyPr/>
          <a:lstStyle/>
          <a:p>
            <a:r>
              <a:rPr lang="en-US" dirty="0"/>
              <a:t>ResNet Residual Blocks</a:t>
            </a:r>
          </a:p>
        </p:txBody>
      </p:sp>
      <p:sp>
        <p:nvSpPr>
          <p:cNvPr id="3" name="Content Placeholder 2">
            <a:extLst>
              <a:ext uri="{FF2B5EF4-FFF2-40B4-BE49-F238E27FC236}">
                <a16:creationId xmlns:a16="http://schemas.microsoft.com/office/drawing/2014/main" id="{6B23EF37-76A1-4611-A9DA-CD88299A4F7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18768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Thesis Scope</a:t>
            </a:r>
          </a:p>
        </p:txBody>
      </p:sp>
      <p:sp>
        <p:nvSpPr>
          <p:cNvPr id="4" name="Rectangle 3">
            <a:extLst>
              <a:ext uri="{FF2B5EF4-FFF2-40B4-BE49-F238E27FC236}">
                <a16:creationId xmlns:a16="http://schemas.microsoft.com/office/drawing/2014/main" id="{70773362-737B-4561-80B7-4B39BEFC9273}"/>
              </a:ext>
            </a:extLst>
          </p:cNvPr>
          <p:cNvSpPr/>
          <p:nvPr/>
        </p:nvSpPr>
        <p:spPr>
          <a:xfrm>
            <a:off x="588245" y="1731741"/>
            <a:ext cx="11389390" cy="4666149"/>
          </a:xfrm>
          <a:prstGeom prst="rect">
            <a:avLst/>
          </a:prstGeom>
        </p:spPr>
        <p:txBody>
          <a:bodyPr wrap="square">
            <a:spAutoFit/>
          </a:bodyPr>
          <a:lstStyle/>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Purpose</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Investigating deep learning tools to assist clinicians for prognosticating DR</a:t>
            </a:r>
          </a:p>
          <a:p>
            <a:pPr marL="1257300" lvl="2" indent="-342900" fontAlgn="base">
              <a:lnSpc>
                <a:spcPct val="107000"/>
              </a:lnSpc>
              <a:spcBef>
                <a:spcPct val="0"/>
              </a:spcBef>
              <a:spcAft>
                <a:spcPts val="800"/>
              </a:spcAft>
              <a:buFont typeface="Wingdings" panose="05000000000000000000" pitchFamily="2" charset="2"/>
              <a:buChar char="Ø"/>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Goal: Accuracy of greater than 75%</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lang="en-CA" sz="2000" dirty="0">
                <a:solidFill>
                  <a:srgbClr val="000000"/>
                </a:solidFill>
                <a:latin typeface="Calibri" panose="020F0502020204030204" pitchFamily="34" charset="0"/>
                <a:ea typeface="ＭＳ Ｐゴシック"/>
                <a:cs typeface="Calibri" panose="020F0502020204030204" pitchFamily="34" charset="0"/>
              </a:rPr>
              <a:t>Compare parameter-based versus image-based progression classification</a:t>
            </a: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endParaRPr>
          </a:p>
          <a:p>
            <a:pPr marL="342900" marR="0" lvl="0" indent="-342900" algn="l" defTabSz="914400" rtl="0" eaLnBrk="1" fontAlgn="base" latinLnBrk="0" hangingPunct="1">
              <a:lnSpc>
                <a:spcPct val="107000"/>
              </a:lnSpc>
              <a:spcBef>
                <a:spcPct val="0"/>
              </a:spcBef>
              <a:spcAft>
                <a:spcPts val="800"/>
              </a:spcAft>
              <a:buClrTx/>
              <a:buSzTx/>
              <a:buFont typeface="Symbol" panose="05050102010706020507" pitchFamily="18" charset="2"/>
              <a:buChar char=""/>
              <a:tabLst/>
              <a:defRPr/>
            </a:pPr>
            <a:r>
              <a:rPr kumimoji="0" lang="en-CA" sz="24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a:cs typeface="Calibri" panose="020F0502020204030204" pitchFamily="34" charset="0"/>
              </a:rPr>
              <a:t>Scope</a:t>
            </a: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Studied the performance of DR prognostication with different:</a:t>
            </a:r>
          </a:p>
          <a:p>
            <a:pPr marL="1257300" marR="0" lvl="2"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OCT and OCTA en face plexuses</a:t>
            </a:r>
          </a:p>
          <a:p>
            <a:pPr marL="1257300" marR="0" lvl="2"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Neural network implementations</a:t>
            </a:r>
          </a:p>
          <a:p>
            <a:pPr marL="1257300" marR="0" lvl="2"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endParaRPr kumimoji="0" lang="en-CA"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1257300" marR="0" lvl="2" indent="-342900" algn="l" defTabSz="914400" rtl="0" eaLnBrk="1" fontAlgn="base" latinLnBrk="0" hangingPunct="1">
              <a:lnSpc>
                <a:spcPct val="107000"/>
              </a:lnSpc>
              <a:spcBef>
                <a:spcPct val="0"/>
              </a:spcBef>
              <a:spcAft>
                <a:spcPts val="800"/>
              </a:spcAft>
              <a:buClrTx/>
              <a:buSzTx/>
              <a:buFont typeface="Wingdings" panose="05000000000000000000" pitchFamily="2" charset="2"/>
              <a:buChar char="Ø"/>
              <a:tabLst/>
              <a:defRPr/>
            </a:pPr>
            <a:endParaRPr kumimoji="0" lang="en-CA"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457200" marR="0" lvl="1" indent="0" algn="l" defTabSz="914400" rtl="0" eaLnBrk="1" fontAlgn="base" latinLnBrk="0" hangingPunct="1">
              <a:lnSpc>
                <a:spcPct val="107000"/>
              </a:lnSpc>
              <a:spcBef>
                <a:spcPct val="0"/>
              </a:spcBef>
              <a:spcAft>
                <a:spcPts val="800"/>
              </a:spcAft>
              <a:buClrTx/>
              <a:buSzTx/>
              <a:buFontTx/>
              <a:buNone/>
              <a:tabLst/>
              <a:defRPr/>
            </a:pPr>
            <a:endParaRPr kumimoji="0" lang="en-CA" sz="1800" b="0" i="0" u="none" strike="noStrike" kern="1200" cap="none" spc="0" normalizeH="0" baseline="3000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501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lang="en-US" sz="4500" dirty="0">
                <a:solidFill>
                  <a:srgbClr val="FFFFFF"/>
                </a:solidFill>
                <a:ea typeface="ＭＳ Ｐゴシック"/>
              </a:rPr>
              <a:t>Dataset and Machine Learning Applications</a:t>
            </a:r>
            <a:endParaRPr kumimoji="0" lang="en-US" sz="4500" b="0" i="0" u="none" strike="noStrike" kern="1200" cap="none" spc="0" normalizeH="0" baseline="0" noProof="0" dirty="0">
              <a:ln>
                <a:noFill/>
              </a:ln>
              <a:solidFill>
                <a:srgbClr val="FFFFFF"/>
              </a:solidFill>
              <a:effectLst/>
              <a:uLnTx/>
              <a:uFillTx/>
              <a:latin typeface="DIN Alternate Bold"/>
              <a:ea typeface="ＭＳ Ｐゴシック"/>
            </a:endParaRPr>
          </a:p>
        </p:txBody>
      </p:sp>
      <p:sp>
        <p:nvSpPr>
          <p:cNvPr id="4" name="Rectangle 3">
            <a:extLst>
              <a:ext uri="{FF2B5EF4-FFF2-40B4-BE49-F238E27FC236}">
                <a16:creationId xmlns:a16="http://schemas.microsoft.com/office/drawing/2014/main" id="{5DD14611-D0C3-4B86-A515-09870F7F1CE7}"/>
              </a:ext>
            </a:extLst>
          </p:cNvPr>
          <p:cNvSpPr/>
          <p:nvPr/>
        </p:nvSpPr>
        <p:spPr>
          <a:xfrm>
            <a:off x="588246" y="1965006"/>
            <a:ext cx="10816816" cy="4861587"/>
          </a:xfrm>
          <a:prstGeom prst="rect">
            <a:avLst/>
          </a:prstGeom>
        </p:spPr>
        <p:txBody>
          <a:bodyPr wrap="square">
            <a:spAutoFit/>
          </a:bodyPr>
          <a:lstStyle/>
          <a:p>
            <a:pPr marL="342900" marR="0" lvl="0" indent="-342900" algn="l" defTabSz="914400" rtl="0" eaLnBrk="1" fontAlgn="base" latinLnBrk="0" hangingPunct="1">
              <a:spcBef>
                <a:spcPct val="0"/>
              </a:spcBef>
              <a:spcAft>
                <a:spcPts val="800"/>
              </a:spcAft>
              <a:buClrTx/>
              <a:buSzTx/>
              <a:buFont typeface="Symbol" panose="05050102010706020507" pitchFamily="18" charset="2"/>
              <a:buChar char=""/>
              <a:tabLst/>
              <a:defRPr/>
            </a:pPr>
            <a:r>
              <a:rPr lang="en-CA" sz="2000" b="1" dirty="0">
                <a:solidFill>
                  <a:srgbClr val="000000"/>
                </a:solidFill>
                <a:latin typeface="Calibri" panose="020F0502020204030204" pitchFamily="34" charset="0"/>
                <a:ea typeface="Calibri" panose="020F0502020204030204" pitchFamily="34" charset="0"/>
                <a:cs typeface="Calibri" panose="020F0502020204030204" pitchFamily="34" charset="0"/>
              </a:rPr>
              <a:t>Unaltered dataset used</a:t>
            </a:r>
          </a:p>
          <a:p>
            <a:pPr marL="800100" lvl="1" indent="-342900" fontAlgn="base">
              <a:spcBef>
                <a:spcPct val="0"/>
              </a:spcBef>
              <a:spcAft>
                <a:spcPts val="800"/>
              </a:spcAft>
              <a:buFont typeface="Courier New" panose="02070309020205020404" pitchFamily="49" charset="0"/>
              <a:buChar char="o"/>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205 “No Progression” (164 training, 41 validation)</a:t>
            </a:r>
          </a:p>
          <a:p>
            <a:pPr marL="800100" lvl="1" indent="-342900" fontAlgn="base">
              <a:spcBef>
                <a:spcPct val="0"/>
              </a:spcBef>
              <a:spcAft>
                <a:spcPts val="800"/>
              </a:spcAft>
              <a:buFont typeface="Courier New" panose="02070309020205020404" pitchFamily="49" charset="0"/>
              <a:buChar char="o"/>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32 “Progression” (25 training, 7 validation)</a:t>
            </a:r>
          </a:p>
          <a:p>
            <a:pPr marL="800100" lvl="1" indent="-342900" fontAlgn="base">
              <a:spcBef>
                <a:spcPct val="0"/>
              </a:spcBef>
              <a:spcAft>
                <a:spcPts val="800"/>
              </a:spcAft>
              <a:buFont typeface="Courier New" panose="02070309020205020404" pitchFamily="49" charset="0"/>
              <a:buChar char="o"/>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OCTA of the Superficial Capillary Plexus (SCP) and Deep Capillary Plexus (DCP) provided for each eye</a:t>
            </a:r>
          </a:p>
          <a:p>
            <a:pPr marL="800100" lvl="1" indent="-342900" fontAlgn="base">
              <a:spcBef>
                <a:spcPct val="0"/>
              </a:spcBef>
              <a:spcAft>
                <a:spcPts val="800"/>
              </a:spcAft>
              <a:buFont typeface="Courier New" panose="02070309020205020404" pitchFamily="49" charset="0"/>
              <a:buChar char="o"/>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Binary ground truth corresponding to DR progression of the eye </a:t>
            </a:r>
            <a:endPar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fontAlgn="base" latinLnBrk="0" hangingPunct="1">
              <a:spcBef>
                <a:spcPct val="0"/>
              </a:spcBef>
              <a:spcAft>
                <a:spcPts val="800"/>
              </a:spcAft>
              <a:buClrTx/>
              <a:buSzTx/>
              <a:buFont typeface="Symbol" panose="05050102010706020507" pitchFamily="18" charset="2"/>
              <a:buChar char=""/>
              <a:tabLst/>
              <a:defRPr/>
            </a:pPr>
            <a:r>
              <a:rPr kumimoji="0" lang="en-CA" sz="20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Two machine learning methods tested</a:t>
            </a:r>
          </a:p>
          <a:p>
            <a:pPr marL="800100" lvl="1" indent="-342900" fontAlgn="base">
              <a:spcBef>
                <a:spcPct val="0"/>
              </a:spcBef>
              <a:spcAft>
                <a:spcPts val="800"/>
              </a:spcAft>
              <a:buFont typeface="Courier New" panose="02070309020205020404" pitchFamily="49" charset="0"/>
              <a:buChar char="o"/>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Feature-based method: Using extracted parameters correlated to DR progression for training </a:t>
            </a:r>
          </a:p>
          <a:p>
            <a:pPr marL="800100" lvl="1" indent="-342900" fontAlgn="base">
              <a:spcBef>
                <a:spcPct val="0"/>
              </a:spcBef>
              <a:spcAft>
                <a:spcPts val="800"/>
              </a:spcAft>
              <a:buFont typeface="Courier New" panose="02070309020205020404" pitchFamily="49" charset="0"/>
              <a:buChar char="o"/>
              <a:defRPr/>
            </a:pPr>
            <a:r>
              <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Image-based approach: Using 3-Channel images for training</a:t>
            </a:r>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fontAlgn="base">
              <a:lnSpc>
                <a:spcPct val="107000"/>
              </a:lnSpc>
              <a:spcBef>
                <a:spcPct val="0"/>
              </a:spcBef>
              <a:spcAft>
                <a:spcPts val="800"/>
              </a:spcAft>
              <a:buFont typeface="Courier New" panose="02070309020205020404" pitchFamily="49" charset="0"/>
              <a:buChar char="o"/>
              <a:defRPr/>
            </a:pPr>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7438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95070" y="698996"/>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Feature-based Network</a:t>
            </a:r>
          </a:p>
        </p:txBody>
      </p:sp>
      <p:sp>
        <p:nvSpPr>
          <p:cNvPr id="7" name="Rectangle 6">
            <a:extLst>
              <a:ext uri="{FF2B5EF4-FFF2-40B4-BE49-F238E27FC236}">
                <a16:creationId xmlns:a16="http://schemas.microsoft.com/office/drawing/2014/main" id="{46E81662-2895-4865-8189-55853A4AFAD1}"/>
              </a:ext>
            </a:extLst>
          </p:cNvPr>
          <p:cNvSpPr/>
          <p:nvPr/>
        </p:nvSpPr>
        <p:spPr>
          <a:xfrm>
            <a:off x="588246" y="1965006"/>
            <a:ext cx="6548823" cy="5212453"/>
          </a:xfrm>
          <a:prstGeom prst="rect">
            <a:avLst/>
          </a:prstGeom>
        </p:spPr>
        <p:txBody>
          <a:bodyPr wrap="square">
            <a:spAutoFit/>
          </a:bodyPr>
          <a:lstStyle/>
          <a:p>
            <a:pPr marL="342900" marR="0" lvl="0" indent="-342900" algn="l" defTabSz="914400" rtl="0" eaLnBrk="1" fontAlgn="base" latinLnBrk="0" hangingPunct="1">
              <a:lnSpc>
                <a:spcPct val="150000"/>
              </a:lnSpc>
              <a:spcBef>
                <a:spcPct val="0"/>
              </a:spcBef>
              <a:spcAft>
                <a:spcPts val="800"/>
              </a:spcAft>
              <a:buClrTx/>
              <a:buSzTx/>
              <a:buFont typeface="Symbol" panose="05050102010706020507" pitchFamily="18" charset="2"/>
              <a:buChar char=""/>
              <a:tabLst/>
              <a:defRPr/>
            </a:pPr>
            <a:r>
              <a:rPr lang="en-CA" sz="2000" b="1" dirty="0">
                <a:solidFill>
                  <a:srgbClr val="000000"/>
                </a:solidFill>
                <a:latin typeface="Calibri" panose="020F0502020204030204" pitchFamily="34" charset="0"/>
                <a:ea typeface="Calibri" panose="020F0502020204030204" pitchFamily="34" charset="0"/>
                <a:cs typeface="Calibri" panose="020F0502020204030204" pitchFamily="34" charset="0"/>
              </a:rPr>
              <a:t>Single hidden layer feedforward neural network used for training</a:t>
            </a:r>
          </a:p>
          <a:p>
            <a:pPr marL="800100" lvl="1" indent="-342900" fontAlgn="base">
              <a:lnSpc>
                <a:spcPct val="150000"/>
              </a:lnSpc>
              <a:spcBef>
                <a:spcPct val="0"/>
              </a:spcBef>
              <a:spcAft>
                <a:spcPts val="800"/>
              </a:spcAft>
              <a:buFont typeface="Courier New" panose="02070309020205020404" pitchFamily="49" charset="0"/>
              <a:buChar char="o"/>
              <a:defRPr/>
            </a:pPr>
            <a:r>
              <a:rPr kumimoji="0" lang="en-CA" sz="20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Composed of one input layer, one hidden layer, and one output layer</a:t>
            </a:r>
          </a:p>
          <a:p>
            <a:pPr marL="342900" marR="0" lvl="0" indent="-342900" algn="l" defTabSz="914400" rtl="0" eaLnBrk="1" fontAlgn="base" latinLnBrk="0" hangingPunct="1">
              <a:lnSpc>
                <a:spcPct val="150000"/>
              </a:lnSpc>
              <a:spcBef>
                <a:spcPct val="0"/>
              </a:spcBef>
              <a:spcAft>
                <a:spcPts val="800"/>
              </a:spcAft>
              <a:buClrTx/>
              <a:buSzTx/>
              <a:buFont typeface="Symbol" panose="05050102010706020507" pitchFamily="18" charset="2"/>
              <a:buChar char=""/>
              <a:tabLst/>
              <a:defRPr/>
            </a:pPr>
            <a:r>
              <a:rPr kumimoji="0" lang="en-CA" sz="20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Seven correlated parameters were found, similar to the findings in the CUHK publication</a:t>
            </a:r>
          </a:p>
          <a:p>
            <a:pPr marR="0" lvl="0" algn="l" defTabSz="914400" rtl="0" eaLnBrk="1" fontAlgn="base" latinLnBrk="0" hangingPunct="1">
              <a:lnSpc>
                <a:spcPct val="107000"/>
              </a:lnSpc>
              <a:spcBef>
                <a:spcPct val="0"/>
              </a:spcBef>
              <a:spcAft>
                <a:spcPts val="800"/>
              </a:spcAft>
              <a:buClrTx/>
              <a:buSzTx/>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R="0" lvl="1" algn="l" defTabSz="914400" rtl="0" eaLnBrk="1" fontAlgn="base" latinLnBrk="0" hangingPunct="1">
              <a:lnSpc>
                <a:spcPct val="107000"/>
              </a:lnSpc>
              <a:spcBef>
                <a:spcPct val="0"/>
              </a:spcBef>
              <a:spcAft>
                <a:spcPts val="800"/>
              </a:spcAft>
              <a:buClrTx/>
              <a:buSzTx/>
              <a:tabLst/>
              <a:defRPr/>
            </a:pPr>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fontAlgn="base">
              <a:lnSpc>
                <a:spcPct val="107000"/>
              </a:lnSpc>
              <a:spcBef>
                <a:spcPct val="0"/>
              </a:spcBef>
              <a:spcAft>
                <a:spcPts val="800"/>
              </a:spcAft>
              <a:buFont typeface="Courier New" panose="02070309020205020404" pitchFamily="49" charset="0"/>
              <a:buChar char="o"/>
              <a:defRPr/>
            </a:pPr>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5C8561ED-2B50-4A1B-A67A-428B16935F06}"/>
              </a:ext>
            </a:extLst>
          </p:cNvPr>
          <p:cNvSpPr txBox="1"/>
          <p:nvPr/>
        </p:nvSpPr>
        <p:spPr>
          <a:xfrm>
            <a:off x="7128870" y="2899063"/>
            <a:ext cx="1717447" cy="1749005"/>
          </a:xfrm>
          <a:prstGeom prst="rect">
            <a:avLst/>
          </a:prstGeom>
          <a:noFill/>
          <a:ln>
            <a:solidFill>
              <a:sysClr val="windowText" lastClr="000000"/>
            </a:solidFill>
          </a:ln>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sz="1400" b="0" i="0" u="none" strike="noStrike" kern="0" cap="none" spc="0" normalizeH="0" baseline="0" noProof="0" dirty="0">
                <a:ln>
                  <a:noFill/>
                </a:ln>
                <a:solidFill>
                  <a:prstClr val="black"/>
                </a:solidFill>
                <a:effectLst/>
                <a:uLnTx/>
                <a:uFillTx/>
              </a:rPr>
              <a:t>Fractal dimension (4 regions)</a:t>
            </a:r>
          </a:p>
          <a:p>
            <a:pPr marL="0" marR="0" lvl="0" indent="0" algn="ctr" defTabSz="914400" eaLnBrk="1" fontAlgn="base" latinLnBrk="0" hangingPunct="1">
              <a:lnSpc>
                <a:spcPct val="200000"/>
              </a:lnSpc>
              <a:spcBef>
                <a:spcPct val="0"/>
              </a:spcBef>
              <a:spcAft>
                <a:spcPct val="0"/>
              </a:spcAft>
              <a:buClrTx/>
              <a:buSzTx/>
              <a:buFontTx/>
              <a:buNone/>
              <a:tabLst/>
              <a:defRPr/>
            </a:pPr>
            <a:r>
              <a:rPr kumimoji="0" lang="en-CA" sz="1400" b="0" i="0" u="none" strike="noStrike" kern="0" cap="none" spc="0" normalizeH="0" baseline="0" noProof="0" dirty="0">
                <a:ln>
                  <a:noFill/>
                </a:ln>
                <a:solidFill>
                  <a:prstClr val="black"/>
                </a:solidFill>
                <a:effectLst/>
                <a:uLnTx/>
                <a:uFillTx/>
              </a:rPr>
              <a:t>Max FAZ Diameter </a:t>
            </a:r>
          </a:p>
          <a:p>
            <a:pPr marL="0" marR="0" lvl="0" indent="0" algn="ctr" defTabSz="914400" eaLnBrk="1" fontAlgn="base" latinLnBrk="0" hangingPunct="1">
              <a:lnSpc>
                <a:spcPct val="200000"/>
              </a:lnSpc>
              <a:spcBef>
                <a:spcPct val="0"/>
              </a:spcBef>
              <a:spcAft>
                <a:spcPct val="0"/>
              </a:spcAft>
              <a:buClrTx/>
              <a:buSzTx/>
              <a:buFontTx/>
              <a:buNone/>
              <a:tabLst/>
              <a:defRPr/>
            </a:pPr>
            <a:r>
              <a:rPr kumimoji="0" lang="en-CA" sz="1400" b="0" i="0" u="none" strike="noStrike" kern="0" cap="none" spc="0" normalizeH="0" baseline="0" noProof="0" dirty="0">
                <a:ln>
                  <a:noFill/>
                </a:ln>
                <a:solidFill>
                  <a:prstClr val="black"/>
                </a:solidFill>
                <a:effectLst/>
                <a:uLnTx/>
                <a:uFillTx/>
              </a:rPr>
              <a:t>FAZ Area</a:t>
            </a:r>
          </a:p>
          <a:p>
            <a:pPr marL="0" marR="0" lvl="0" indent="0" algn="ctr" defTabSz="914400" eaLnBrk="1" fontAlgn="base" latinLnBrk="0" hangingPunct="1">
              <a:lnSpc>
                <a:spcPct val="200000"/>
              </a:lnSpc>
              <a:spcBef>
                <a:spcPct val="0"/>
              </a:spcBef>
              <a:spcAft>
                <a:spcPct val="0"/>
              </a:spcAft>
              <a:buClrTx/>
              <a:buSzTx/>
              <a:buFontTx/>
              <a:buNone/>
              <a:tabLst/>
              <a:defRPr/>
            </a:pPr>
            <a:r>
              <a:rPr kumimoji="0" lang="en-CA" sz="1400" b="0" i="0" u="none" strike="noStrike" kern="0" cap="none" spc="0" normalizeH="0" baseline="0" noProof="0" dirty="0">
                <a:ln>
                  <a:noFill/>
                </a:ln>
                <a:solidFill>
                  <a:prstClr val="black"/>
                </a:solidFill>
                <a:effectLst/>
                <a:uLnTx/>
                <a:uFillTx/>
              </a:rPr>
              <a:t>FAZ Perimeter</a:t>
            </a:r>
          </a:p>
        </p:txBody>
      </p:sp>
      <p:grpSp>
        <p:nvGrpSpPr>
          <p:cNvPr id="39" name="Group 38">
            <a:extLst>
              <a:ext uri="{FF2B5EF4-FFF2-40B4-BE49-F238E27FC236}">
                <a16:creationId xmlns:a16="http://schemas.microsoft.com/office/drawing/2014/main" id="{305C8D79-AEA4-414F-9400-5705770A7455}"/>
              </a:ext>
            </a:extLst>
          </p:cNvPr>
          <p:cNvGrpSpPr/>
          <p:nvPr/>
        </p:nvGrpSpPr>
        <p:grpSpPr>
          <a:xfrm>
            <a:off x="10439399" y="3363904"/>
            <a:ext cx="1366569" cy="819325"/>
            <a:chOff x="10372327" y="2949762"/>
            <a:chExt cx="1752603" cy="914146"/>
          </a:xfrm>
        </p:grpSpPr>
        <p:sp>
          <p:nvSpPr>
            <p:cNvPr id="40" name="Rounded Rectangle 12">
              <a:extLst>
                <a:ext uri="{FF2B5EF4-FFF2-40B4-BE49-F238E27FC236}">
                  <a16:creationId xmlns:a16="http://schemas.microsoft.com/office/drawing/2014/main" id="{2D5A3E57-A41B-4975-9D32-E73DE23508F0}"/>
                </a:ext>
              </a:extLst>
            </p:cNvPr>
            <p:cNvSpPr/>
            <p:nvPr/>
          </p:nvSpPr>
          <p:spPr>
            <a:xfrm>
              <a:off x="10372330" y="3469493"/>
              <a:ext cx="1752600" cy="394415"/>
            </a:xfrm>
            <a:prstGeom prst="roundRect">
              <a:avLst/>
            </a:prstGeom>
            <a:gradFill rotWithShape="1">
              <a:gsLst>
                <a:gs pos="0">
                  <a:srgbClr val="063E89">
                    <a:tint val="100000"/>
                    <a:shade val="100000"/>
                    <a:satMod val="130000"/>
                  </a:srgbClr>
                </a:gs>
                <a:gs pos="100000">
                  <a:srgbClr val="063E89">
                    <a:tint val="50000"/>
                    <a:shade val="100000"/>
                    <a:satMod val="350000"/>
                  </a:srgbClr>
                </a:gs>
              </a:gsLst>
              <a:lin ang="16200000" scaled="0"/>
            </a:gradFill>
            <a:ln w="76200"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sz="1400" b="0" i="0" u="none" strike="noStrike" kern="0" cap="none" spc="0" normalizeH="0" baseline="0" noProof="0" dirty="0">
                  <a:ln>
                    <a:noFill/>
                  </a:ln>
                  <a:solidFill>
                    <a:prstClr val="white"/>
                  </a:solidFill>
                  <a:effectLst/>
                  <a:uLnTx/>
                  <a:uFillTx/>
                  <a:latin typeface="Calibri"/>
                  <a:ea typeface="+mn-ea"/>
                  <a:cs typeface="+mn-cs"/>
                </a:rPr>
                <a:t>No Progression</a:t>
              </a:r>
            </a:p>
          </p:txBody>
        </p:sp>
        <p:sp>
          <p:nvSpPr>
            <p:cNvPr id="41" name="Rounded Rectangle 14">
              <a:extLst>
                <a:ext uri="{FF2B5EF4-FFF2-40B4-BE49-F238E27FC236}">
                  <a16:creationId xmlns:a16="http://schemas.microsoft.com/office/drawing/2014/main" id="{D9E13395-E8FF-495C-9F18-B6D7D8B49D9B}"/>
                </a:ext>
              </a:extLst>
            </p:cNvPr>
            <p:cNvSpPr/>
            <p:nvPr/>
          </p:nvSpPr>
          <p:spPr>
            <a:xfrm>
              <a:off x="10372327" y="2949762"/>
              <a:ext cx="1752599" cy="394415"/>
            </a:xfrm>
            <a:prstGeom prst="roundRect">
              <a:avLst/>
            </a:prstGeom>
            <a:gradFill rotWithShape="1">
              <a:gsLst>
                <a:gs pos="0">
                  <a:srgbClr val="8A0E1C">
                    <a:tint val="100000"/>
                    <a:shade val="100000"/>
                    <a:satMod val="130000"/>
                  </a:srgbClr>
                </a:gs>
                <a:gs pos="100000">
                  <a:srgbClr val="8A0E1C">
                    <a:tint val="50000"/>
                    <a:shade val="100000"/>
                    <a:satMod val="350000"/>
                  </a:srgbClr>
                </a:gs>
              </a:gsLst>
              <a:lin ang="16200000" scaled="0"/>
            </a:gradFill>
            <a:ln w="76200"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sz="1400" b="0" i="0" u="none" strike="noStrike" kern="0" cap="none" spc="0" normalizeH="0" baseline="0" noProof="0" dirty="0">
                  <a:ln>
                    <a:noFill/>
                  </a:ln>
                  <a:solidFill>
                    <a:prstClr val="white"/>
                  </a:solidFill>
                  <a:effectLst/>
                  <a:uLnTx/>
                  <a:uFillTx/>
                  <a:latin typeface="Calibri"/>
                  <a:ea typeface="+mn-ea"/>
                  <a:cs typeface="+mn-cs"/>
                </a:rPr>
                <a:t>Progression</a:t>
              </a:r>
            </a:p>
          </p:txBody>
        </p:sp>
      </p:grpSp>
      <p:sp>
        <p:nvSpPr>
          <p:cNvPr id="42" name="Oval 41">
            <a:extLst>
              <a:ext uri="{FF2B5EF4-FFF2-40B4-BE49-F238E27FC236}">
                <a16:creationId xmlns:a16="http://schemas.microsoft.com/office/drawing/2014/main" id="{49E5FE74-77FD-4AA2-8EC9-AA854A956553}"/>
              </a:ext>
            </a:extLst>
          </p:cNvPr>
          <p:cNvSpPr>
            <a:spLocks noChangeAspect="1"/>
          </p:cNvSpPr>
          <p:nvPr/>
        </p:nvSpPr>
        <p:spPr>
          <a:xfrm>
            <a:off x="9365875" y="2662827"/>
            <a:ext cx="295537" cy="290239"/>
          </a:xfrm>
          <a:prstGeom prst="ellipse">
            <a:avLst/>
          </a:prstGeom>
          <a:solidFill>
            <a:srgbClr val="8A0E1C"/>
          </a:solidFill>
          <a:ln w="25400" cap="flat" cmpd="sng" algn="ctr">
            <a:solidFill>
              <a:srgbClr val="8A0E1C">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CA" sz="1800" b="0" i="0" u="sng" strike="noStrike" kern="0" cap="none" spc="0" normalizeH="0" baseline="0" noProof="0">
              <a:ln>
                <a:noFill/>
              </a:ln>
              <a:solidFill>
                <a:prstClr val="white"/>
              </a:solidFill>
              <a:effectLst/>
              <a:uLnTx/>
              <a:uFillTx/>
              <a:latin typeface="Calibri"/>
              <a:ea typeface="+mn-ea"/>
              <a:cs typeface="+mn-cs"/>
            </a:endParaRPr>
          </a:p>
        </p:txBody>
      </p:sp>
      <p:sp>
        <p:nvSpPr>
          <p:cNvPr id="43" name="Oval 42">
            <a:extLst>
              <a:ext uri="{FF2B5EF4-FFF2-40B4-BE49-F238E27FC236}">
                <a16:creationId xmlns:a16="http://schemas.microsoft.com/office/drawing/2014/main" id="{0BA13396-7F0E-4010-912C-E975988E196A}"/>
              </a:ext>
            </a:extLst>
          </p:cNvPr>
          <p:cNvSpPr>
            <a:spLocks noChangeAspect="1"/>
          </p:cNvSpPr>
          <p:nvPr/>
        </p:nvSpPr>
        <p:spPr>
          <a:xfrm>
            <a:off x="9365875" y="3145637"/>
            <a:ext cx="295537" cy="290239"/>
          </a:xfrm>
          <a:prstGeom prst="ellipse">
            <a:avLst/>
          </a:prstGeom>
          <a:solidFill>
            <a:srgbClr val="8A0E1C"/>
          </a:solidFill>
          <a:ln w="25400" cap="flat" cmpd="sng" algn="ctr">
            <a:solidFill>
              <a:srgbClr val="8A0E1C">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CA" sz="1800" b="0" i="0" u="sng" strike="noStrike" kern="0" cap="none" spc="0" normalizeH="0" baseline="0" noProof="0">
              <a:ln>
                <a:noFill/>
              </a:ln>
              <a:solidFill>
                <a:prstClr val="white"/>
              </a:solidFill>
              <a:effectLst/>
              <a:uLnTx/>
              <a:uFillTx/>
              <a:latin typeface="Calibri"/>
              <a:ea typeface="+mn-ea"/>
              <a:cs typeface="+mn-cs"/>
            </a:endParaRPr>
          </a:p>
        </p:txBody>
      </p:sp>
      <p:sp>
        <p:nvSpPr>
          <p:cNvPr id="44" name="Oval 43">
            <a:extLst>
              <a:ext uri="{FF2B5EF4-FFF2-40B4-BE49-F238E27FC236}">
                <a16:creationId xmlns:a16="http://schemas.microsoft.com/office/drawing/2014/main" id="{48B51E50-2ED0-4637-83D7-BE066F4C5A94}"/>
              </a:ext>
            </a:extLst>
          </p:cNvPr>
          <p:cNvSpPr>
            <a:spLocks noChangeAspect="1"/>
          </p:cNvSpPr>
          <p:nvPr/>
        </p:nvSpPr>
        <p:spPr>
          <a:xfrm>
            <a:off x="9365875" y="3628447"/>
            <a:ext cx="295537" cy="290239"/>
          </a:xfrm>
          <a:prstGeom prst="ellipse">
            <a:avLst/>
          </a:prstGeom>
          <a:solidFill>
            <a:srgbClr val="8A0E1C"/>
          </a:solidFill>
          <a:ln w="25400" cap="flat" cmpd="sng" algn="ctr">
            <a:solidFill>
              <a:srgbClr val="8A0E1C">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CA" sz="1800" b="0" i="0" u="sng" strike="noStrike" kern="0" cap="none" spc="0" normalizeH="0" baseline="0" noProof="0">
              <a:ln>
                <a:noFill/>
              </a:ln>
              <a:solidFill>
                <a:prstClr val="white"/>
              </a:solidFill>
              <a:effectLst/>
              <a:uLnTx/>
              <a:uFillTx/>
              <a:latin typeface="Calibri"/>
              <a:ea typeface="+mn-ea"/>
              <a:cs typeface="+mn-cs"/>
            </a:endParaRPr>
          </a:p>
        </p:txBody>
      </p:sp>
      <p:sp>
        <p:nvSpPr>
          <p:cNvPr id="45" name="Oval 44">
            <a:extLst>
              <a:ext uri="{FF2B5EF4-FFF2-40B4-BE49-F238E27FC236}">
                <a16:creationId xmlns:a16="http://schemas.microsoft.com/office/drawing/2014/main" id="{6B37C0D7-F6CE-4F69-8C35-D3BC377288FC}"/>
              </a:ext>
            </a:extLst>
          </p:cNvPr>
          <p:cNvSpPr>
            <a:spLocks noChangeAspect="1"/>
          </p:cNvSpPr>
          <p:nvPr/>
        </p:nvSpPr>
        <p:spPr>
          <a:xfrm>
            <a:off x="9365875" y="4111257"/>
            <a:ext cx="295537" cy="290239"/>
          </a:xfrm>
          <a:prstGeom prst="ellipse">
            <a:avLst/>
          </a:prstGeom>
          <a:solidFill>
            <a:srgbClr val="8A0E1C"/>
          </a:solidFill>
          <a:ln w="25400" cap="flat" cmpd="sng" algn="ctr">
            <a:solidFill>
              <a:srgbClr val="8A0E1C">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CA" sz="1800" b="0" i="0" u="sng" strike="noStrike" kern="0" cap="none" spc="0" normalizeH="0" baseline="0" noProof="0">
              <a:ln>
                <a:noFill/>
              </a:ln>
              <a:solidFill>
                <a:prstClr val="white"/>
              </a:solidFill>
              <a:effectLst/>
              <a:uLnTx/>
              <a:uFillTx/>
              <a:latin typeface="Calibri"/>
              <a:ea typeface="+mn-ea"/>
              <a:cs typeface="+mn-cs"/>
            </a:endParaRPr>
          </a:p>
        </p:txBody>
      </p:sp>
      <p:sp>
        <p:nvSpPr>
          <p:cNvPr id="46" name="Oval 45">
            <a:extLst>
              <a:ext uri="{FF2B5EF4-FFF2-40B4-BE49-F238E27FC236}">
                <a16:creationId xmlns:a16="http://schemas.microsoft.com/office/drawing/2014/main" id="{C3645D7A-8372-4808-828C-A3C50D1736C4}"/>
              </a:ext>
            </a:extLst>
          </p:cNvPr>
          <p:cNvSpPr>
            <a:spLocks noChangeAspect="1"/>
          </p:cNvSpPr>
          <p:nvPr/>
        </p:nvSpPr>
        <p:spPr>
          <a:xfrm>
            <a:off x="9365875" y="4594067"/>
            <a:ext cx="295537" cy="290239"/>
          </a:xfrm>
          <a:prstGeom prst="ellipse">
            <a:avLst/>
          </a:prstGeom>
          <a:solidFill>
            <a:srgbClr val="8A0E1C"/>
          </a:solidFill>
          <a:ln w="25400" cap="flat" cmpd="sng" algn="ctr">
            <a:solidFill>
              <a:srgbClr val="8A0E1C">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CA" sz="1800" b="0" i="0" u="sng" strike="noStrike" kern="0" cap="none" spc="0" normalizeH="0" baseline="0" noProof="0">
              <a:ln>
                <a:noFill/>
              </a:ln>
              <a:solidFill>
                <a:prstClr val="white"/>
              </a:solidFill>
              <a:effectLst/>
              <a:uLnTx/>
              <a:uFillTx/>
              <a:latin typeface="Calibri"/>
              <a:ea typeface="+mn-ea"/>
              <a:cs typeface="+mn-cs"/>
            </a:endParaRPr>
          </a:p>
        </p:txBody>
      </p:sp>
      <p:sp>
        <p:nvSpPr>
          <p:cNvPr id="47" name="Oval 46">
            <a:extLst>
              <a:ext uri="{FF2B5EF4-FFF2-40B4-BE49-F238E27FC236}">
                <a16:creationId xmlns:a16="http://schemas.microsoft.com/office/drawing/2014/main" id="{D7095099-D40E-48C5-A728-67B5523434BE}"/>
              </a:ext>
            </a:extLst>
          </p:cNvPr>
          <p:cNvSpPr>
            <a:spLocks noChangeAspect="1"/>
          </p:cNvSpPr>
          <p:nvPr/>
        </p:nvSpPr>
        <p:spPr>
          <a:xfrm>
            <a:off x="9365875" y="5076877"/>
            <a:ext cx="295537" cy="290239"/>
          </a:xfrm>
          <a:prstGeom prst="ellipse">
            <a:avLst/>
          </a:prstGeom>
          <a:solidFill>
            <a:srgbClr val="8A0E1C"/>
          </a:solidFill>
          <a:ln w="25400" cap="flat" cmpd="sng" algn="ctr">
            <a:solidFill>
              <a:srgbClr val="8A0E1C">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CA" sz="1800" b="0" i="0" u="sng" strike="noStrike" kern="0" cap="none" spc="0" normalizeH="0" baseline="0" noProof="0">
              <a:ln>
                <a:noFill/>
              </a:ln>
              <a:solidFill>
                <a:prstClr val="white"/>
              </a:solidFill>
              <a:effectLst/>
              <a:uLnTx/>
              <a:uFillTx/>
              <a:latin typeface="Calibri"/>
              <a:ea typeface="+mn-ea"/>
              <a:cs typeface="+mn-cs"/>
            </a:endParaRPr>
          </a:p>
        </p:txBody>
      </p:sp>
      <p:cxnSp>
        <p:nvCxnSpPr>
          <p:cNvPr id="48" name="Straight Connector 47">
            <a:extLst>
              <a:ext uri="{FF2B5EF4-FFF2-40B4-BE49-F238E27FC236}">
                <a16:creationId xmlns:a16="http://schemas.microsoft.com/office/drawing/2014/main" id="{15321104-D655-4CF7-B4F5-6C7BACB867A5}"/>
              </a:ext>
            </a:extLst>
          </p:cNvPr>
          <p:cNvCxnSpPr>
            <a:cxnSpLocks/>
            <a:stCxn id="42" idx="6"/>
            <a:endCxn id="41" idx="1"/>
          </p:cNvCxnSpPr>
          <p:nvPr/>
        </p:nvCxnSpPr>
        <p:spPr>
          <a:xfrm>
            <a:off x="9661412" y="2807947"/>
            <a:ext cx="777987" cy="732709"/>
          </a:xfrm>
          <a:prstGeom prst="line">
            <a:avLst/>
          </a:prstGeom>
          <a:noFill/>
          <a:ln w="9525" cap="flat" cmpd="sng" algn="ctr">
            <a:solidFill>
              <a:srgbClr val="8A0E1C">
                <a:shade val="95000"/>
                <a:satMod val="105000"/>
              </a:srgbClr>
            </a:solidFill>
            <a:prstDash val="solid"/>
          </a:ln>
          <a:effectLst/>
        </p:spPr>
      </p:cxnSp>
      <p:cxnSp>
        <p:nvCxnSpPr>
          <p:cNvPr id="49" name="Straight Connector 48">
            <a:extLst>
              <a:ext uri="{FF2B5EF4-FFF2-40B4-BE49-F238E27FC236}">
                <a16:creationId xmlns:a16="http://schemas.microsoft.com/office/drawing/2014/main" id="{4750D31D-D816-44BA-88C3-942160E5DC8E}"/>
              </a:ext>
            </a:extLst>
          </p:cNvPr>
          <p:cNvCxnSpPr>
            <a:cxnSpLocks/>
            <a:stCxn id="42" idx="6"/>
            <a:endCxn id="40" idx="1"/>
          </p:cNvCxnSpPr>
          <p:nvPr/>
        </p:nvCxnSpPr>
        <p:spPr>
          <a:xfrm>
            <a:off x="9661412" y="2807947"/>
            <a:ext cx="777989" cy="1198530"/>
          </a:xfrm>
          <a:prstGeom prst="line">
            <a:avLst/>
          </a:prstGeom>
          <a:noFill/>
          <a:ln w="9525" cap="flat" cmpd="sng" algn="ctr">
            <a:solidFill>
              <a:srgbClr val="8A0E1C">
                <a:shade val="95000"/>
                <a:satMod val="105000"/>
              </a:srgbClr>
            </a:solidFill>
            <a:prstDash val="solid"/>
          </a:ln>
          <a:effectLst/>
        </p:spPr>
      </p:cxnSp>
      <p:cxnSp>
        <p:nvCxnSpPr>
          <p:cNvPr id="50" name="Straight Connector 49">
            <a:extLst>
              <a:ext uri="{FF2B5EF4-FFF2-40B4-BE49-F238E27FC236}">
                <a16:creationId xmlns:a16="http://schemas.microsoft.com/office/drawing/2014/main" id="{175F5B0F-D39B-487B-88C3-17FF38AF4183}"/>
              </a:ext>
            </a:extLst>
          </p:cNvPr>
          <p:cNvCxnSpPr>
            <a:cxnSpLocks/>
            <a:stCxn id="47" idx="6"/>
            <a:endCxn id="40" idx="1"/>
          </p:cNvCxnSpPr>
          <p:nvPr/>
        </p:nvCxnSpPr>
        <p:spPr>
          <a:xfrm flipV="1">
            <a:off x="9661412" y="4006477"/>
            <a:ext cx="777989" cy="1215520"/>
          </a:xfrm>
          <a:prstGeom prst="line">
            <a:avLst/>
          </a:prstGeom>
          <a:noFill/>
          <a:ln w="9525" cap="flat" cmpd="sng" algn="ctr">
            <a:solidFill>
              <a:srgbClr val="8A0E1C">
                <a:shade val="95000"/>
                <a:satMod val="105000"/>
              </a:srgbClr>
            </a:solidFill>
            <a:prstDash val="solid"/>
          </a:ln>
          <a:effectLst/>
        </p:spPr>
      </p:cxnSp>
      <p:cxnSp>
        <p:nvCxnSpPr>
          <p:cNvPr id="51" name="Straight Connector 50">
            <a:extLst>
              <a:ext uri="{FF2B5EF4-FFF2-40B4-BE49-F238E27FC236}">
                <a16:creationId xmlns:a16="http://schemas.microsoft.com/office/drawing/2014/main" id="{35BFA03E-4446-4F51-BE82-3751F5DC745B}"/>
              </a:ext>
            </a:extLst>
          </p:cNvPr>
          <p:cNvCxnSpPr>
            <a:cxnSpLocks/>
            <a:stCxn id="47" idx="6"/>
            <a:endCxn id="41" idx="1"/>
          </p:cNvCxnSpPr>
          <p:nvPr/>
        </p:nvCxnSpPr>
        <p:spPr>
          <a:xfrm flipV="1">
            <a:off x="9661412" y="3540656"/>
            <a:ext cx="777987" cy="1681341"/>
          </a:xfrm>
          <a:prstGeom prst="line">
            <a:avLst/>
          </a:prstGeom>
          <a:noFill/>
          <a:ln w="9525" cap="flat" cmpd="sng" algn="ctr">
            <a:solidFill>
              <a:srgbClr val="8A0E1C">
                <a:shade val="95000"/>
                <a:satMod val="105000"/>
              </a:srgbClr>
            </a:solidFill>
            <a:prstDash val="solid"/>
          </a:ln>
          <a:effectLst/>
        </p:spPr>
      </p:cxnSp>
      <p:cxnSp>
        <p:nvCxnSpPr>
          <p:cNvPr id="52" name="Straight Connector 51">
            <a:extLst>
              <a:ext uri="{FF2B5EF4-FFF2-40B4-BE49-F238E27FC236}">
                <a16:creationId xmlns:a16="http://schemas.microsoft.com/office/drawing/2014/main" id="{658A204A-6624-4A6C-A9A9-E1B8DC4088A9}"/>
              </a:ext>
            </a:extLst>
          </p:cNvPr>
          <p:cNvCxnSpPr>
            <a:cxnSpLocks/>
            <a:stCxn id="46" idx="6"/>
            <a:endCxn id="40" idx="1"/>
          </p:cNvCxnSpPr>
          <p:nvPr/>
        </p:nvCxnSpPr>
        <p:spPr>
          <a:xfrm flipV="1">
            <a:off x="9661412" y="4006477"/>
            <a:ext cx="777989" cy="732710"/>
          </a:xfrm>
          <a:prstGeom prst="line">
            <a:avLst/>
          </a:prstGeom>
          <a:noFill/>
          <a:ln w="9525" cap="flat" cmpd="sng" algn="ctr">
            <a:solidFill>
              <a:srgbClr val="8A0E1C">
                <a:shade val="95000"/>
                <a:satMod val="105000"/>
              </a:srgbClr>
            </a:solidFill>
            <a:prstDash val="solid"/>
          </a:ln>
          <a:effectLst/>
        </p:spPr>
      </p:cxnSp>
      <p:cxnSp>
        <p:nvCxnSpPr>
          <p:cNvPr id="53" name="Straight Connector 52">
            <a:extLst>
              <a:ext uri="{FF2B5EF4-FFF2-40B4-BE49-F238E27FC236}">
                <a16:creationId xmlns:a16="http://schemas.microsoft.com/office/drawing/2014/main" id="{CEBCA493-F62D-4498-95A4-C7703D98ED29}"/>
              </a:ext>
            </a:extLst>
          </p:cNvPr>
          <p:cNvCxnSpPr>
            <a:cxnSpLocks/>
            <a:stCxn id="46" idx="6"/>
            <a:endCxn id="41" idx="1"/>
          </p:cNvCxnSpPr>
          <p:nvPr/>
        </p:nvCxnSpPr>
        <p:spPr>
          <a:xfrm flipV="1">
            <a:off x="9661412" y="3540656"/>
            <a:ext cx="777987" cy="1198531"/>
          </a:xfrm>
          <a:prstGeom prst="line">
            <a:avLst/>
          </a:prstGeom>
          <a:noFill/>
          <a:ln w="9525" cap="flat" cmpd="sng" algn="ctr">
            <a:solidFill>
              <a:srgbClr val="8A0E1C">
                <a:shade val="95000"/>
                <a:satMod val="105000"/>
              </a:srgbClr>
            </a:solidFill>
            <a:prstDash val="solid"/>
          </a:ln>
          <a:effectLst/>
        </p:spPr>
      </p:cxnSp>
      <p:cxnSp>
        <p:nvCxnSpPr>
          <p:cNvPr id="54" name="Straight Connector 53">
            <a:extLst>
              <a:ext uri="{FF2B5EF4-FFF2-40B4-BE49-F238E27FC236}">
                <a16:creationId xmlns:a16="http://schemas.microsoft.com/office/drawing/2014/main" id="{ED260F40-FDD4-47BD-B9A6-7F9F5B1CEF74}"/>
              </a:ext>
            </a:extLst>
          </p:cNvPr>
          <p:cNvCxnSpPr>
            <a:cxnSpLocks/>
            <a:stCxn id="43" idx="6"/>
            <a:endCxn id="41" idx="1"/>
          </p:cNvCxnSpPr>
          <p:nvPr/>
        </p:nvCxnSpPr>
        <p:spPr>
          <a:xfrm>
            <a:off x="9661412" y="3290757"/>
            <a:ext cx="777987" cy="249899"/>
          </a:xfrm>
          <a:prstGeom prst="line">
            <a:avLst/>
          </a:prstGeom>
          <a:noFill/>
          <a:ln w="9525" cap="flat" cmpd="sng" algn="ctr">
            <a:solidFill>
              <a:srgbClr val="8A0E1C">
                <a:shade val="95000"/>
                <a:satMod val="105000"/>
              </a:srgbClr>
            </a:solidFill>
            <a:prstDash val="solid"/>
          </a:ln>
          <a:effectLst/>
        </p:spPr>
      </p:cxnSp>
      <p:cxnSp>
        <p:nvCxnSpPr>
          <p:cNvPr id="55" name="Straight Connector 54">
            <a:extLst>
              <a:ext uri="{FF2B5EF4-FFF2-40B4-BE49-F238E27FC236}">
                <a16:creationId xmlns:a16="http://schemas.microsoft.com/office/drawing/2014/main" id="{ED9F14C1-78B6-4E93-9550-77E8535C6A14}"/>
              </a:ext>
            </a:extLst>
          </p:cNvPr>
          <p:cNvCxnSpPr>
            <a:cxnSpLocks/>
            <a:stCxn id="43" idx="6"/>
            <a:endCxn id="40" idx="1"/>
          </p:cNvCxnSpPr>
          <p:nvPr/>
        </p:nvCxnSpPr>
        <p:spPr>
          <a:xfrm>
            <a:off x="9661412" y="3290757"/>
            <a:ext cx="777989" cy="715720"/>
          </a:xfrm>
          <a:prstGeom prst="line">
            <a:avLst/>
          </a:prstGeom>
          <a:noFill/>
          <a:ln w="9525" cap="flat" cmpd="sng" algn="ctr">
            <a:solidFill>
              <a:srgbClr val="8A0E1C">
                <a:shade val="95000"/>
                <a:satMod val="105000"/>
              </a:srgbClr>
            </a:solidFill>
            <a:prstDash val="solid"/>
          </a:ln>
          <a:effectLst/>
        </p:spPr>
      </p:cxnSp>
      <p:cxnSp>
        <p:nvCxnSpPr>
          <p:cNvPr id="56" name="Straight Connector 55">
            <a:extLst>
              <a:ext uri="{FF2B5EF4-FFF2-40B4-BE49-F238E27FC236}">
                <a16:creationId xmlns:a16="http://schemas.microsoft.com/office/drawing/2014/main" id="{1FEEB33C-4086-4E77-94D2-7629C785C832}"/>
              </a:ext>
            </a:extLst>
          </p:cNvPr>
          <p:cNvCxnSpPr>
            <a:cxnSpLocks/>
            <a:stCxn id="44" idx="6"/>
            <a:endCxn id="41" idx="1"/>
          </p:cNvCxnSpPr>
          <p:nvPr/>
        </p:nvCxnSpPr>
        <p:spPr>
          <a:xfrm flipV="1">
            <a:off x="9661412" y="3540656"/>
            <a:ext cx="777987" cy="232911"/>
          </a:xfrm>
          <a:prstGeom prst="line">
            <a:avLst/>
          </a:prstGeom>
          <a:noFill/>
          <a:ln w="9525" cap="flat" cmpd="sng" algn="ctr">
            <a:solidFill>
              <a:srgbClr val="8A0E1C">
                <a:shade val="95000"/>
                <a:satMod val="105000"/>
              </a:srgbClr>
            </a:solidFill>
            <a:prstDash val="solid"/>
          </a:ln>
          <a:effectLst/>
        </p:spPr>
      </p:cxnSp>
      <p:cxnSp>
        <p:nvCxnSpPr>
          <p:cNvPr id="57" name="Straight Connector 56">
            <a:extLst>
              <a:ext uri="{FF2B5EF4-FFF2-40B4-BE49-F238E27FC236}">
                <a16:creationId xmlns:a16="http://schemas.microsoft.com/office/drawing/2014/main" id="{9A888020-6F22-4761-9D2C-4EFC30ACE8FC}"/>
              </a:ext>
            </a:extLst>
          </p:cNvPr>
          <p:cNvCxnSpPr>
            <a:cxnSpLocks/>
            <a:stCxn id="45" idx="6"/>
            <a:endCxn id="40" idx="1"/>
          </p:cNvCxnSpPr>
          <p:nvPr/>
        </p:nvCxnSpPr>
        <p:spPr>
          <a:xfrm flipV="1">
            <a:off x="9661412" y="4006477"/>
            <a:ext cx="777989" cy="249900"/>
          </a:xfrm>
          <a:prstGeom prst="line">
            <a:avLst/>
          </a:prstGeom>
          <a:noFill/>
          <a:ln w="9525" cap="flat" cmpd="sng" algn="ctr">
            <a:solidFill>
              <a:srgbClr val="8A0E1C">
                <a:shade val="95000"/>
                <a:satMod val="105000"/>
              </a:srgbClr>
            </a:solidFill>
            <a:prstDash val="solid"/>
          </a:ln>
          <a:effectLst/>
        </p:spPr>
      </p:cxnSp>
      <p:cxnSp>
        <p:nvCxnSpPr>
          <p:cNvPr id="58" name="Straight Connector 57">
            <a:extLst>
              <a:ext uri="{FF2B5EF4-FFF2-40B4-BE49-F238E27FC236}">
                <a16:creationId xmlns:a16="http://schemas.microsoft.com/office/drawing/2014/main" id="{CE09E793-C004-4D09-9E43-B4BD94B844A0}"/>
              </a:ext>
            </a:extLst>
          </p:cNvPr>
          <p:cNvCxnSpPr>
            <a:cxnSpLocks/>
            <a:stCxn id="45" idx="6"/>
            <a:endCxn id="41" idx="1"/>
          </p:cNvCxnSpPr>
          <p:nvPr/>
        </p:nvCxnSpPr>
        <p:spPr>
          <a:xfrm flipV="1">
            <a:off x="9661412" y="3540656"/>
            <a:ext cx="777987" cy="715721"/>
          </a:xfrm>
          <a:prstGeom prst="line">
            <a:avLst/>
          </a:prstGeom>
          <a:noFill/>
          <a:ln w="9525" cap="flat" cmpd="sng" algn="ctr">
            <a:solidFill>
              <a:srgbClr val="8A0E1C">
                <a:shade val="95000"/>
                <a:satMod val="105000"/>
              </a:srgbClr>
            </a:solidFill>
            <a:prstDash val="solid"/>
          </a:ln>
          <a:effectLst/>
        </p:spPr>
      </p:cxnSp>
      <p:cxnSp>
        <p:nvCxnSpPr>
          <p:cNvPr id="59" name="Straight Connector 58">
            <a:extLst>
              <a:ext uri="{FF2B5EF4-FFF2-40B4-BE49-F238E27FC236}">
                <a16:creationId xmlns:a16="http://schemas.microsoft.com/office/drawing/2014/main" id="{570E5366-5E20-4549-9AF0-27C0EA8D0C8A}"/>
              </a:ext>
            </a:extLst>
          </p:cNvPr>
          <p:cNvCxnSpPr>
            <a:cxnSpLocks/>
            <a:stCxn id="44" idx="6"/>
            <a:endCxn id="40" idx="1"/>
          </p:cNvCxnSpPr>
          <p:nvPr/>
        </p:nvCxnSpPr>
        <p:spPr>
          <a:xfrm>
            <a:off x="9661412" y="3773567"/>
            <a:ext cx="777989" cy="232910"/>
          </a:xfrm>
          <a:prstGeom prst="line">
            <a:avLst/>
          </a:prstGeom>
          <a:noFill/>
          <a:ln w="9525" cap="flat" cmpd="sng" algn="ctr">
            <a:solidFill>
              <a:srgbClr val="8A0E1C">
                <a:shade val="95000"/>
                <a:satMod val="105000"/>
              </a:srgbClr>
            </a:solidFill>
            <a:prstDash val="solid"/>
          </a:ln>
          <a:effectLst/>
        </p:spPr>
      </p:cxnSp>
      <p:sp>
        <p:nvSpPr>
          <p:cNvPr id="60" name="Oval 59">
            <a:extLst>
              <a:ext uri="{FF2B5EF4-FFF2-40B4-BE49-F238E27FC236}">
                <a16:creationId xmlns:a16="http://schemas.microsoft.com/office/drawing/2014/main" id="{FED9BD1B-8471-495B-A9E5-BCDBEB3408A4}"/>
              </a:ext>
            </a:extLst>
          </p:cNvPr>
          <p:cNvSpPr>
            <a:spLocks noChangeAspect="1"/>
          </p:cNvSpPr>
          <p:nvPr/>
        </p:nvSpPr>
        <p:spPr>
          <a:xfrm>
            <a:off x="9365875" y="2184347"/>
            <a:ext cx="295537" cy="290239"/>
          </a:xfrm>
          <a:prstGeom prst="ellipse">
            <a:avLst/>
          </a:prstGeom>
          <a:solidFill>
            <a:srgbClr val="8A0E1C"/>
          </a:solidFill>
          <a:ln w="25400" cap="flat" cmpd="sng" algn="ctr">
            <a:solidFill>
              <a:srgbClr val="8A0E1C">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CA" sz="1800" b="0" i="0" u="sng" strike="noStrike" kern="0" cap="none" spc="0" normalizeH="0" baseline="0" noProof="0">
              <a:ln>
                <a:noFill/>
              </a:ln>
              <a:solidFill>
                <a:prstClr val="white"/>
              </a:solidFill>
              <a:effectLst/>
              <a:uLnTx/>
              <a:uFillTx/>
              <a:latin typeface="Calibri"/>
              <a:ea typeface="+mn-ea"/>
              <a:cs typeface="+mn-cs"/>
            </a:endParaRPr>
          </a:p>
        </p:txBody>
      </p:sp>
      <p:cxnSp>
        <p:nvCxnSpPr>
          <p:cNvPr id="61" name="Straight Connector 60">
            <a:extLst>
              <a:ext uri="{FF2B5EF4-FFF2-40B4-BE49-F238E27FC236}">
                <a16:creationId xmlns:a16="http://schemas.microsoft.com/office/drawing/2014/main" id="{97525B8C-DF44-4A15-A017-D5F75AA2D7F5}"/>
              </a:ext>
            </a:extLst>
          </p:cNvPr>
          <p:cNvCxnSpPr>
            <a:cxnSpLocks/>
            <a:stCxn id="60" idx="6"/>
            <a:endCxn id="41" idx="1"/>
          </p:cNvCxnSpPr>
          <p:nvPr/>
        </p:nvCxnSpPr>
        <p:spPr>
          <a:xfrm>
            <a:off x="9661412" y="2329467"/>
            <a:ext cx="777987" cy="1211189"/>
          </a:xfrm>
          <a:prstGeom prst="line">
            <a:avLst/>
          </a:prstGeom>
          <a:noFill/>
          <a:ln w="9525" cap="flat" cmpd="sng" algn="ctr">
            <a:solidFill>
              <a:srgbClr val="8A0E1C">
                <a:shade val="95000"/>
                <a:satMod val="105000"/>
              </a:srgbClr>
            </a:solidFill>
            <a:prstDash val="solid"/>
          </a:ln>
          <a:effectLst/>
        </p:spPr>
      </p:cxnSp>
      <p:cxnSp>
        <p:nvCxnSpPr>
          <p:cNvPr id="62" name="Straight Connector 61">
            <a:extLst>
              <a:ext uri="{FF2B5EF4-FFF2-40B4-BE49-F238E27FC236}">
                <a16:creationId xmlns:a16="http://schemas.microsoft.com/office/drawing/2014/main" id="{9652329D-255F-4CF1-8E7F-11AC612A90FB}"/>
              </a:ext>
            </a:extLst>
          </p:cNvPr>
          <p:cNvCxnSpPr>
            <a:cxnSpLocks/>
            <a:stCxn id="60" idx="6"/>
            <a:endCxn id="40" idx="1"/>
          </p:cNvCxnSpPr>
          <p:nvPr/>
        </p:nvCxnSpPr>
        <p:spPr>
          <a:xfrm>
            <a:off x="9661412" y="2329467"/>
            <a:ext cx="777989" cy="1677010"/>
          </a:xfrm>
          <a:prstGeom prst="line">
            <a:avLst/>
          </a:prstGeom>
          <a:noFill/>
          <a:ln w="9525" cap="flat" cmpd="sng" algn="ctr">
            <a:solidFill>
              <a:srgbClr val="8A0E1C">
                <a:shade val="95000"/>
                <a:satMod val="105000"/>
              </a:srgbClr>
            </a:solidFill>
            <a:prstDash val="solid"/>
          </a:ln>
          <a:effectLst/>
        </p:spPr>
      </p:cxnSp>
      <p:cxnSp>
        <p:nvCxnSpPr>
          <p:cNvPr id="63" name="Straight Connector 62">
            <a:extLst>
              <a:ext uri="{FF2B5EF4-FFF2-40B4-BE49-F238E27FC236}">
                <a16:creationId xmlns:a16="http://schemas.microsoft.com/office/drawing/2014/main" id="{DA280541-904F-40DE-BA0B-D3B9D2BD2E7F}"/>
              </a:ext>
            </a:extLst>
          </p:cNvPr>
          <p:cNvCxnSpPr>
            <a:cxnSpLocks/>
            <a:stCxn id="38" idx="3"/>
            <a:endCxn id="47" idx="2"/>
          </p:cNvCxnSpPr>
          <p:nvPr/>
        </p:nvCxnSpPr>
        <p:spPr>
          <a:xfrm>
            <a:off x="8846317" y="3773566"/>
            <a:ext cx="519558" cy="1448431"/>
          </a:xfrm>
          <a:prstGeom prst="line">
            <a:avLst/>
          </a:prstGeom>
          <a:noFill/>
          <a:ln w="9525" cap="flat" cmpd="sng" algn="ctr">
            <a:solidFill>
              <a:srgbClr val="8A0E1C">
                <a:shade val="95000"/>
                <a:satMod val="105000"/>
              </a:srgbClr>
            </a:solidFill>
            <a:prstDash val="solid"/>
          </a:ln>
          <a:effectLst/>
        </p:spPr>
      </p:cxnSp>
      <p:cxnSp>
        <p:nvCxnSpPr>
          <p:cNvPr id="64" name="Straight Connector 63">
            <a:extLst>
              <a:ext uri="{FF2B5EF4-FFF2-40B4-BE49-F238E27FC236}">
                <a16:creationId xmlns:a16="http://schemas.microsoft.com/office/drawing/2014/main" id="{F1A8CFF3-E993-483A-9072-710FD09C34EB}"/>
              </a:ext>
            </a:extLst>
          </p:cNvPr>
          <p:cNvCxnSpPr>
            <a:cxnSpLocks/>
            <a:stCxn id="38" idx="3"/>
            <a:endCxn id="46" idx="2"/>
          </p:cNvCxnSpPr>
          <p:nvPr/>
        </p:nvCxnSpPr>
        <p:spPr>
          <a:xfrm>
            <a:off x="8846317" y="3773566"/>
            <a:ext cx="519558" cy="965621"/>
          </a:xfrm>
          <a:prstGeom prst="line">
            <a:avLst/>
          </a:prstGeom>
          <a:noFill/>
          <a:ln w="9525" cap="flat" cmpd="sng" algn="ctr">
            <a:solidFill>
              <a:srgbClr val="8A0E1C">
                <a:shade val="95000"/>
                <a:satMod val="105000"/>
              </a:srgbClr>
            </a:solidFill>
            <a:prstDash val="solid"/>
          </a:ln>
          <a:effectLst/>
        </p:spPr>
      </p:cxnSp>
      <p:cxnSp>
        <p:nvCxnSpPr>
          <p:cNvPr id="65" name="Straight Connector 64">
            <a:extLst>
              <a:ext uri="{FF2B5EF4-FFF2-40B4-BE49-F238E27FC236}">
                <a16:creationId xmlns:a16="http://schemas.microsoft.com/office/drawing/2014/main" id="{AFA9738D-FD35-4D1E-AD5D-554209BA9A43}"/>
              </a:ext>
            </a:extLst>
          </p:cNvPr>
          <p:cNvCxnSpPr>
            <a:cxnSpLocks/>
            <a:stCxn id="38" idx="3"/>
            <a:endCxn id="45" idx="2"/>
          </p:cNvCxnSpPr>
          <p:nvPr/>
        </p:nvCxnSpPr>
        <p:spPr>
          <a:xfrm>
            <a:off x="8846317" y="3773566"/>
            <a:ext cx="519558" cy="482811"/>
          </a:xfrm>
          <a:prstGeom prst="line">
            <a:avLst/>
          </a:prstGeom>
          <a:noFill/>
          <a:ln w="9525" cap="flat" cmpd="sng" algn="ctr">
            <a:solidFill>
              <a:srgbClr val="8A0E1C">
                <a:shade val="95000"/>
                <a:satMod val="105000"/>
              </a:srgbClr>
            </a:solidFill>
            <a:prstDash val="solid"/>
          </a:ln>
          <a:effectLst/>
        </p:spPr>
      </p:cxnSp>
      <p:cxnSp>
        <p:nvCxnSpPr>
          <p:cNvPr id="66" name="Straight Connector 65">
            <a:extLst>
              <a:ext uri="{FF2B5EF4-FFF2-40B4-BE49-F238E27FC236}">
                <a16:creationId xmlns:a16="http://schemas.microsoft.com/office/drawing/2014/main" id="{F064A667-7D8D-4305-9D1C-3290321F3237}"/>
              </a:ext>
            </a:extLst>
          </p:cNvPr>
          <p:cNvCxnSpPr>
            <a:cxnSpLocks/>
            <a:stCxn id="38" idx="3"/>
            <a:endCxn id="44" idx="2"/>
          </p:cNvCxnSpPr>
          <p:nvPr/>
        </p:nvCxnSpPr>
        <p:spPr>
          <a:xfrm>
            <a:off x="8846317" y="3773566"/>
            <a:ext cx="519558" cy="1"/>
          </a:xfrm>
          <a:prstGeom prst="line">
            <a:avLst/>
          </a:prstGeom>
          <a:noFill/>
          <a:ln w="9525" cap="flat" cmpd="sng" algn="ctr">
            <a:solidFill>
              <a:srgbClr val="8A0E1C">
                <a:shade val="95000"/>
                <a:satMod val="105000"/>
              </a:srgbClr>
            </a:solidFill>
            <a:prstDash val="solid"/>
          </a:ln>
          <a:effectLst/>
        </p:spPr>
      </p:cxnSp>
      <p:cxnSp>
        <p:nvCxnSpPr>
          <p:cNvPr id="67" name="Straight Connector 66">
            <a:extLst>
              <a:ext uri="{FF2B5EF4-FFF2-40B4-BE49-F238E27FC236}">
                <a16:creationId xmlns:a16="http://schemas.microsoft.com/office/drawing/2014/main" id="{1D82D86E-1BE4-4318-8480-F78A3E95DAB6}"/>
              </a:ext>
            </a:extLst>
          </p:cNvPr>
          <p:cNvCxnSpPr>
            <a:cxnSpLocks/>
            <a:stCxn id="38" idx="3"/>
            <a:endCxn id="43" idx="2"/>
          </p:cNvCxnSpPr>
          <p:nvPr/>
        </p:nvCxnSpPr>
        <p:spPr>
          <a:xfrm flipV="1">
            <a:off x="8846317" y="3290757"/>
            <a:ext cx="519558" cy="482809"/>
          </a:xfrm>
          <a:prstGeom prst="line">
            <a:avLst/>
          </a:prstGeom>
          <a:noFill/>
          <a:ln w="9525" cap="flat" cmpd="sng" algn="ctr">
            <a:solidFill>
              <a:srgbClr val="8A0E1C">
                <a:shade val="95000"/>
                <a:satMod val="105000"/>
              </a:srgbClr>
            </a:solidFill>
            <a:prstDash val="solid"/>
          </a:ln>
          <a:effectLst/>
        </p:spPr>
      </p:cxnSp>
      <p:cxnSp>
        <p:nvCxnSpPr>
          <p:cNvPr id="68" name="Straight Connector 67">
            <a:extLst>
              <a:ext uri="{FF2B5EF4-FFF2-40B4-BE49-F238E27FC236}">
                <a16:creationId xmlns:a16="http://schemas.microsoft.com/office/drawing/2014/main" id="{F31794A6-7469-4ACA-AB89-0E481184C995}"/>
              </a:ext>
            </a:extLst>
          </p:cNvPr>
          <p:cNvCxnSpPr>
            <a:cxnSpLocks/>
            <a:stCxn id="38" idx="3"/>
            <a:endCxn id="42" idx="2"/>
          </p:cNvCxnSpPr>
          <p:nvPr/>
        </p:nvCxnSpPr>
        <p:spPr>
          <a:xfrm flipV="1">
            <a:off x="8846317" y="2807947"/>
            <a:ext cx="519558" cy="965619"/>
          </a:xfrm>
          <a:prstGeom prst="line">
            <a:avLst/>
          </a:prstGeom>
          <a:noFill/>
          <a:ln w="9525" cap="flat" cmpd="sng" algn="ctr">
            <a:solidFill>
              <a:srgbClr val="8A0E1C">
                <a:shade val="95000"/>
                <a:satMod val="105000"/>
              </a:srgbClr>
            </a:solidFill>
            <a:prstDash val="solid"/>
          </a:ln>
          <a:effectLst/>
        </p:spPr>
      </p:cxnSp>
      <p:cxnSp>
        <p:nvCxnSpPr>
          <p:cNvPr id="69" name="Straight Connector 68">
            <a:extLst>
              <a:ext uri="{FF2B5EF4-FFF2-40B4-BE49-F238E27FC236}">
                <a16:creationId xmlns:a16="http://schemas.microsoft.com/office/drawing/2014/main" id="{DA996256-6A01-473A-816B-AA4783E502B1}"/>
              </a:ext>
            </a:extLst>
          </p:cNvPr>
          <p:cNvCxnSpPr>
            <a:cxnSpLocks/>
            <a:stCxn id="38" idx="3"/>
            <a:endCxn id="60" idx="2"/>
          </p:cNvCxnSpPr>
          <p:nvPr/>
        </p:nvCxnSpPr>
        <p:spPr>
          <a:xfrm flipV="1">
            <a:off x="8846317" y="2329467"/>
            <a:ext cx="519558" cy="1444099"/>
          </a:xfrm>
          <a:prstGeom prst="line">
            <a:avLst/>
          </a:prstGeom>
          <a:noFill/>
          <a:ln w="9525" cap="flat" cmpd="sng" algn="ctr">
            <a:solidFill>
              <a:srgbClr val="8A0E1C">
                <a:shade val="95000"/>
                <a:satMod val="105000"/>
              </a:srgbClr>
            </a:solidFill>
            <a:prstDash val="solid"/>
          </a:ln>
          <a:effectLst/>
        </p:spPr>
      </p:cxnSp>
    </p:spTree>
    <p:extLst>
      <p:ext uri="{BB962C8B-B14F-4D97-AF65-F5344CB8AC3E}">
        <p14:creationId xmlns:p14="http://schemas.microsoft.com/office/powerpoint/2010/main" val="1872742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95070" y="698996"/>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Feature-based Network: Results</a:t>
            </a:r>
          </a:p>
        </p:txBody>
      </p:sp>
      <p:sp>
        <p:nvSpPr>
          <p:cNvPr id="7" name="Rectangle 6">
            <a:extLst>
              <a:ext uri="{FF2B5EF4-FFF2-40B4-BE49-F238E27FC236}">
                <a16:creationId xmlns:a16="http://schemas.microsoft.com/office/drawing/2014/main" id="{46E81662-2895-4865-8189-55853A4AFAD1}"/>
              </a:ext>
            </a:extLst>
          </p:cNvPr>
          <p:cNvSpPr/>
          <p:nvPr/>
        </p:nvSpPr>
        <p:spPr>
          <a:xfrm>
            <a:off x="538469" y="1524431"/>
            <a:ext cx="10205731" cy="6648743"/>
          </a:xfrm>
          <a:prstGeom prst="rect">
            <a:avLst/>
          </a:prstGeom>
        </p:spPr>
        <p:txBody>
          <a:bodyPr wrap="square">
            <a:spAutoFit/>
          </a:bodyPr>
          <a:lstStyle/>
          <a:p>
            <a:pPr marL="342900" marR="0" lvl="0" indent="-342900" algn="l" defTabSz="914400" rtl="0" eaLnBrk="1" fontAlgn="base" latinLnBrk="0" hangingPunct="1">
              <a:lnSpc>
                <a:spcPct val="150000"/>
              </a:lnSpc>
              <a:spcBef>
                <a:spcPct val="0"/>
              </a:spcBef>
              <a:spcAft>
                <a:spcPts val="800"/>
              </a:spcAft>
              <a:buClrTx/>
              <a:buSzTx/>
              <a:buFont typeface="Symbol" panose="05050102010706020507" pitchFamily="18" charset="2"/>
              <a:buChar char=""/>
              <a:tabLst/>
              <a:defRPr/>
            </a:pPr>
            <a:r>
              <a:rPr lang="en-CA" sz="2000" b="1" dirty="0">
                <a:solidFill>
                  <a:srgbClr val="000000"/>
                </a:solidFill>
                <a:latin typeface="Calibri" panose="020F0502020204030204" pitchFamily="34" charset="0"/>
                <a:ea typeface="Calibri" panose="020F0502020204030204" pitchFamily="34" charset="0"/>
                <a:cs typeface="Calibri" panose="020F0502020204030204" pitchFamily="34" charset="0"/>
              </a:rPr>
              <a:t>Varying number of input features were tested</a:t>
            </a:r>
          </a:p>
          <a:p>
            <a:pPr marL="800100" lvl="1" indent="-342900" fontAlgn="base">
              <a:lnSpc>
                <a:spcPct val="150000"/>
              </a:lnSpc>
              <a:spcBef>
                <a:spcPct val="0"/>
              </a:spcBef>
              <a:spcAft>
                <a:spcPts val="800"/>
              </a:spcAft>
              <a:buFont typeface="Courier New" panose="02070309020205020404" pitchFamily="49" charset="0"/>
              <a:buChar char="o"/>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Every test overfit to the larger class</a:t>
            </a:r>
          </a:p>
          <a:p>
            <a:pPr marL="1257300" lvl="2" indent="-342900" fontAlgn="base">
              <a:lnSpc>
                <a:spcPct val="150000"/>
              </a:lnSpc>
              <a:spcBef>
                <a:spcPct val="0"/>
              </a:spcBef>
              <a:spcAft>
                <a:spcPts val="800"/>
              </a:spcAft>
              <a:buFont typeface="Wingdings" panose="05000000000000000000" pitchFamily="2" charset="2"/>
              <a:buChar char="Ø"/>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Larger class (no DR progression) made up 85.4% of validation set</a:t>
            </a:r>
          </a:p>
          <a:p>
            <a:pPr marL="800100" lvl="1" indent="-342900" fontAlgn="base">
              <a:lnSpc>
                <a:spcPct val="150000"/>
              </a:lnSpc>
              <a:spcBef>
                <a:spcPct val="0"/>
              </a:spcBef>
              <a:spcAft>
                <a:spcPts val="800"/>
              </a:spcAft>
              <a:buFont typeface="Symbol" panose="05050102010706020507" pitchFamily="18" charset="2"/>
              <a:buChar char=""/>
              <a:defRPr/>
            </a:pPr>
            <a:r>
              <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rPr>
              <a:t>3 inputs provided lowest validation loss</a:t>
            </a:r>
          </a:p>
          <a:p>
            <a:pPr lvl="2" fontAlgn="base">
              <a:lnSpc>
                <a:spcPct val="150000"/>
              </a:lnSpc>
              <a:spcBef>
                <a:spcPct val="0"/>
              </a:spcBef>
              <a:spcAft>
                <a:spcPts val="800"/>
              </a:spcAft>
              <a:defRPr/>
            </a:pPr>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fontAlgn="base">
              <a:lnSpc>
                <a:spcPct val="150000"/>
              </a:lnSpc>
              <a:spcBef>
                <a:spcPct val="0"/>
              </a:spcBef>
              <a:spcAft>
                <a:spcPts val="800"/>
              </a:spcAft>
              <a:buFont typeface="Symbol" panose="05050102010706020507" pitchFamily="18" charset="2"/>
              <a:buChar char=""/>
              <a:defRPr/>
            </a:pPr>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fontAlgn="base">
              <a:lnSpc>
                <a:spcPct val="150000"/>
              </a:lnSpc>
              <a:spcBef>
                <a:spcPct val="0"/>
              </a:spcBef>
              <a:spcAft>
                <a:spcPts val="800"/>
              </a:spcAft>
              <a:buFont typeface="Symbol" panose="05050102010706020507" pitchFamily="18" charset="2"/>
              <a:buChar char=""/>
              <a:defRPr/>
            </a:pPr>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fontAlgn="base">
              <a:lnSpc>
                <a:spcPct val="150000"/>
              </a:lnSpc>
              <a:spcBef>
                <a:spcPct val="0"/>
              </a:spcBef>
              <a:spcAft>
                <a:spcPts val="800"/>
              </a:spcAft>
              <a:buFont typeface="Symbol" panose="05050102010706020507" pitchFamily="18" charset="2"/>
              <a:buChar char=""/>
              <a:defRPr/>
            </a:pPr>
            <a:endParaRPr lang="en-CA" sz="20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R="0" lvl="0" algn="l" defTabSz="914400" rtl="0" eaLnBrk="1" fontAlgn="base" latinLnBrk="0" hangingPunct="1">
              <a:lnSpc>
                <a:spcPct val="107000"/>
              </a:lnSpc>
              <a:spcBef>
                <a:spcPct val="0"/>
              </a:spcBef>
              <a:spcAft>
                <a:spcPts val="800"/>
              </a:spcAft>
              <a:buClrTx/>
              <a:buSzTx/>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R="0" lvl="1" algn="l" defTabSz="914400" rtl="0" eaLnBrk="1" fontAlgn="base" latinLnBrk="0" hangingPunct="1">
              <a:lnSpc>
                <a:spcPct val="107000"/>
              </a:lnSpc>
              <a:spcBef>
                <a:spcPct val="0"/>
              </a:spcBef>
              <a:spcAft>
                <a:spcPts val="800"/>
              </a:spcAft>
              <a:buClrTx/>
              <a:buSzTx/>
              <a:tabLst/>
              <a:defRPr/>
            </a:pPr>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lvl="1" indent="-342900" fontAlgn="base">
              <a:lnSpc>
                <a:spcPct val="107000"/>
              </a:lnSpc>
              <a:spcBef>
                <a:spcPct val="0"/>
              </a:spcBef>
              <a:spcAft>
                <a:spcPts val="800"/>
              </a:spcAft>
              <a:buFont typeface="Courier New" panose="02070309020205020404" pitchFamily="49" charset="0"/>
              <a:buChar char="o"/>
              <a:defRPr/>
            </a:pPr>
            <a:endParaRPr lang="en-CA"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800100" marR="0" lvl="1" indent="-342900" algn="l" defTabSz="914400" rtl="0" eaLnBrk="1" fontAlgn="base" latinLnBrk="0" hangingPunct="1">
              <a:lnSpc>
                <a:spcPct val="107000"/>
              </a:lnSpc>
              <a:spcBef>
                <a:spcPct val="0"/>
              </a:spcBef>
              <a:spcAft>
                <a:spcPts val="800"/>
              </a:spcAft>
              <a:buClrTx/>
              <a:buSzTx/>
              <a:buFont typeface="Courier New" panose="02070309020205020404" pitchFamily="49" charset="0"/>
              <a:buChar char="o"/>
              <a:tabLst/>
              <a:defRPr/>
            </a:pPr>
            <a:endParaRPr kumimoji="0" lang="en-CA"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B77BDDC-F21A-471F-8433-77CF30009B86}"/>
              </a:ext>
            </a:extLst>
          </p:cNvPr>
          <p:cNvSpPr txBox="1"/>
          <p:nvPr/>
        </p:nvSpPr>
        <p:spPr>
          <a:xfrm>
            <a:off x="5425440" y="3978993"/>
            <a:ext cx="13716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Metrics</a:t>
            </a:r>
          </a:p>
        </p:txBody>
      </p:sp>
      <p:sp>
        <p:nvSpPr>
          <p:cNvPr id="73" name="TextBox 72">
            <a:extLst>
              <a:ext uri="{FF2B5EF4-FFF2-40B4-BE49-F238E27FC236}">
                <a16:creationId xmlns:a16="http://schemas.microsoft.com/office/drawing/2014/main" id="{B121B6DE-588E-4831-876C-BFF644E50C36}"/>
              </a:ext>
            </a:extLst>
          </p:cNvPr>
          <p:cNvSpPr txBox="1"/>
          <p:nvPr/>
        </p:nvSpPr>
        <p:spPr>
          <a:xfrm>
            <a:off x="751196" y="4871903"/>
            <a:ext cx="1436378" cy="923330"/>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Number of Parameters Inputted</a:t>
            </a:r>
          </a:p>
        </p:txBody>
      </p:sp>
      <p:graphicFrame>
        <p:nvGraphicFramePr>
          <p:cNvPr id="13" name="Table 12">
            <a:extLst>
              <a:ext uri="{FF2B5EF4-FFF2-40B4-BE49-F238E27FC236}">
                <a16:creationId xmlns:a16="http://schemas.microsoft.com/office/drawing/2014/main" id="{7E33D51B-C20E-4CB2-9E46-A41E3E66D0C1}"/>
              </a:ext>
            </a:extLst>
          </p:cNvPr>
          <p:cNvGraphicFramePr>
            <a:graphicFrameLocks noGrp="1"/>
          </p:cNvGraphicFramePr>
          <p:nvPr>
            <p:extLst>
              <p:ext uri="{D42A27DB-BD31-4B8C-83A1-F6EECF244321}">
                <p14:modId xmlns:p14="http://schemas.microsoft.com/office/powerpoint/2010/main" val="3513509781"/>
              </p:ext>
            </p:extLst>
          </p:nvPr>
        </p:nvGraphicFramePr>
        <p:xfrm>
          <a:off x="2095500" y="4445999"/>
          <a:ext cx="6934360" cy="1775139"/>
        </p:xfrm>
        <a:graphic>
          <a:graphicData uri="http://schemas.openxmlformats.org/drawingml/2006/table">
            <a:tbl>
              <a:tblPr/>
              <a:tblGrid>
                <a:gridCol w="731520">
                  <a:extLst>
                    <a:ext uri="{9D8B030D-6E8A-4147-A177-3AD203B41FA5}">
                      <a16:colId xmlns:a16="http://schemas.microsoft.com/office/drawing/2014/main" val="134557712"/>
                    </a:ext>
                  </a:extLst>
                </a:gridCol>
                <a:gridCol w="1550710">
                  <a:extLst>
                    <a:ext uri="{9D8B030D-6E8A-4147-A177-3AD203B41FA5}">
                      <a16:colId xmlns:a16="http://schemas.microsoft.com/office/drawing/2014/main" val="3917574943"/>
                    </a:ext>
                  </a:extLst>
                </a:gridCol>
                <a:gridCol w="1550710">
                  <a:extLst>
                    <a:ext uri="{9D8B030D-6E8A-4147-A177-3AD203B41FA5}">
                      <a16:colId xmlns:a16="http://schemas.microsoft.com/office/drawing/2014/main" val="2009236183"/>
                    </a:ext>
                  </a:extLst>
                </a:gridCol>
                <a:gridCol w="1550710">
                  <a:extLst>
                    <a:ext uri="{9D8B030D-6E8A-4147-A177-3AD203B41FA5}">
                      <a16:colId xmlns:a16="http://schemas.microsoft.com/office/drawing/2014/main" val="4277736665"/>
                    </a:ext>
                  </a:extLst>
                </a:gridCol>
                <a:gridCol w="1550710">
                  <a:extLst>
                    <a:ext uri="{9D8B030D-6E8A-4147-A177-3AD203B41FA5}">
                      <a16:colId xmlns:a16="http://schemas.microsoft.com/office/drawing/2014/main" val="1434849853"/>
                    </a:ext>
                  </a:extLst>
                </a:gridCol>
              </a:tblGrid>
              <a:tr h="236686">
                <a:tc>
                  <a:txBody>
                    <a:bodyPr/>
                    <a:lstStyle/>
                    <a:p>
                      <a:pPr algn="ctr" fontAlgn="b"/>
                      <a:endParaRPr lang="en-US" sz="1300" b="0" i="0" u="none" strike="noStrike" dirty="0">
                        <a:solidFill>
                          <a:srgbClr val="000000"/>
                        </a:solidFill>
                        <a:effectLst/>
                        <a:latin typeface="Calibri" panose="020F0502020204030204" pitchFamily="34" charset="0"/>
                      </a:endParaRPr>
                    </a:p>
                  </a:txBody>
                  <a:tcPr marL="8453" marR="8453" marT="8453"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Validation Accuracy</a:t>
                      </a:r>
                    </a:p>
                  </a:txBody>
                  <a:tcPr marL="8453" marR="8453" marT="16906" marB="169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Specificity </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Sensitivity</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Validation Loss</a:t>
                      </a:r>
                    </a:p>
                  </a:txBody>
                  <a:tcPr marL="8453" marR="8453" marT="16906" marB="1690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9537608"/>
                  </a:ext>
                </a:extLst>
              </a:tr>
              <a:tr h="219779">
                <a:tc>
                  <a:txBody>
                    <a:bodyPr/>
                    <a:lstStyle/>
                    <a:p>
                      <a:pPr algn="ctr" fontAlgn="b"/>
                      <a:r>
                        <a:rPr lang="en-US" sz="1300" b="0" i="0" u="none" strike="noStrike">
                          <a:solidFill>
                            <a:srgbClr val="000000"/>
                          </a:solidFill>
                          <a:effectLst/>
                          <a:latin typeface="Calibri" panose="020F0502020204030204" pitchFamily="34" charset="0"/>
                        </a:rPr>
                        <a:t>7</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85.4</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1</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0</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0.3931</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403923"/>
                  </a:ext>
                </a:extLst>
              </a:tr>
              <a:tr h="219779">
                <a:tc>
                  <a:txBody>
                    <a:bodyPr/>
                    <a:lstStyle/>
                    <a:p>
                      <a:pPr algn="ctr" fontAlgn="b"/>
                      <a:r>
                        <a:rPr lang="en-US" sz="1300" b="0" i="0" u="none" strike="noStrike" dirty="0">
                          <a:solidFill>
                            <a:srgbClr val="000000"/>
                          </a:solidFill>
                          <a:effectLst/>
                          <a:latin typeface="Calibri" panose="020F0502020204030204" pitchFamily="34" charset="0"/>
                        </a:rPr>
                        <a:t>6</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85.4</a:t>
                      </a:r>
                      <a:endParaRPr lang="en-US" sz="1300" b="0" i="0" u="none" strike="noStrike" dirty="0">
                        <a:solidFill>
                          <a:srgbClr val="000000"/>
                        </a:solidFill>
                        <a:effectLst/>
                        <a:latin typeface="Calibri" panose="020F0502020204030204" pitchFamily="34" charset="0"/>
                      </a:endParaRP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0</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0.4407</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6805160"/>
                  </a:ext>
                </a:extLst>
              </a:tr>
              <a:tr h="219779">
                <a:tc>
                  <a:txBody>
                    <a:bodyPr/>
                    <a:lstStyle/>
                    <a:p>
                      <a:pPr algn="ctr" fontAlgn="b"/>
                      <a:r>
                        <a:rPr lang="en-US" sz="1300" b="0" i="0" u="none" strike="noStrike">
                          <a:solidFill>
                            <a:srgbClr val="000000"/>
                          </a:solidFill>
                          <a:effectLst/>
                          <a:latin typeface="Calibri" panose="020F0502020204030204" pitchFamily="34" charset="0"/>
                        </a:rPr>
                        <a:t>5</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85.4</a:t>
                      </a:r>
                      <a:endParaRPr lang="en-US" sz="1300" b="0" i="0" u="none" strike="noStrike" dirty="0">
                        <a:solidFill>
                          <a:srgbClr val="000000"/>
                        </a:solidFill>
                        <a:effectLst/>
                        <a:latin typeface="Calibri" panose="020F0502020204030204" pitchFamily="34" charset="0"/>
                      </a:endParaRP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1</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0</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0.4054</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3438349"/>
                  </a:ext>
                </a:extLst>
              </a:tr>
              <a:tr h="219779">
                <a:tc>
                  <a:txBody>
                    <a:bodyPr/>
                    <a:lstStyle/>
                    <a:p>
                      <a:pPr algn="ctr" fontAlgn="b"/>
                      <a:r>
                        <a:rPr lang="en-US" sz="1300" b="0" i="0" u="none" strike="noStrike">
                          <a:solidFill>
                            <a:srgbClr val="000000"/>
                          </a:solidFill>
                          <a:effectLst/>
                          <a:latin typeface="Calibri" panose="020F0502020204030204" pitchFamily="34" charset="0"/>
                        </a:rPr>
                        <a:t>4</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85.4</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1</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0</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0.3971</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143941"/>
                  </a:ext>
                </a:extLst>
              </a:tr>
              <a:tr h="219779">
                <a:tc>
                  <a:txBody>
                    <a:bodyPr/>
                    <a:lstStyle/>
                    <a:p>
                      <a:pPr algn="ctr" fontAlgn="b"/>
                      <a:r>
                        <a:rPr lang="en-US" sz="1300" b="0" i="0" u="none" strike="noStrike">
                          <a:solidFill>
                            <a:srgbClr val="000000"/>
                          </a:solidFill>
                          <a:effectLst/>
                          <a:latin typeface="Calibri" panose="020F0502020204030204" pitchFamily="34" charset="0"/>
                        </a:rPr>
                        <a:t>3</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85.4</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1</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0</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0.3926</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976020"/>
                  </a:ext>
                </a:extLst>
              </a:tr>
              <a:tr h="219779">
                <a:tc>
                  <a:txBody>
                    <a:bodyPr/>
                    <a:lstStyle/>
                    <a:p>
                      <a:pPr algn="ctr" fontAlgn="b"/>
                      <a:r>
                        <a:rPr lang="en-US" sz="1300" b="0" i="0" u="none" strike="noStrike">
                          <a:solidFill>
                            <a:srgbClr val="000000"/>
                          </a:solidFill>
                          <a:effectLst/>
                          <a:latin typeface="Calibri" panose="020F0502020204030204" pitchFamily="34" charset="0"/>
                        </a:rPr>
                        <a:t>2</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85.4</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1</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0</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0.4002</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1030538"/>
                  </a:ext>
                </a:extLst>
              </a:tr>
              <a:tr h="219779">
                <a:tc>
                  <a:txBody>
                    <a:bodyPr/>
                    <a:lstStyle/>
                    <a:p>
                      <a:pPr algn="ctr" fontAlgn="b"/>
                      <a:r>
                        <a:rPr lang="en-US" sz="1300" b="0" i="0" u="none" strike="noStrike">
                          <a:solidFill>
                            <a:srgbClr val="000000"/>
                          </a:solidFill>
                          <a:effectLst/>
                          <a:latin typeface="Calibri" panose="020F0502020204030204" pitchFamily="34" charset="0"/>
                        </a:rPr>
                        <a:t>1</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85.4</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0</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Calibri" panose="020F0502020204030204" pitchFamily="34" charset="0"/>
                        </a:rPr>
                        <a:t>0.4003</a:t>
                      </a:r>
                    </a:p>
                  </a:txBody>
                  <a:tcPr marL="8453" marR="8453" marT="845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8554446"/>
                  </a:ext>
                </a:extLst>
              </a:tr>
            </a:tbl>
          </a:graphicData>
        </a:graphic>
      </p:graphicFrame>
      <p:sp>
        <p:nvSpPr>
          <p:cNvPr id="74" name="CustomShape 11">
            <a:extLst>
              <a:ext uri="{FF2B5EF4-FFF2-40B4-BE49-F238E27FC236}">
                <a16:creationId xmlns:a16="http://schemas.microsoft.com/office/drawing/2014/main" id="{E92468B8-6B20-4096-AB5D-B88E55E02904}"/>
              </a:ext>
            </a:extLst>
          </p:cNvPr>
          <p:cNvSpPr/>
          <p:nvPr/>
        </p:nvSpPr>
        <p:spPr>
          <a:xfrm>
            <a:off x="4279042" y="4397161"/>
            <a:ext cx="3299460" cy="1872813"/>
          </a:xfrm>
          <a:prstGeom prst="rect">
            <a:avLst/>
          </a:prstGeom>
          <a:noFill/>
          <a:ln w="28575">
            <a:solidFill>
              <a:srgbClr val="FF0000"/>
            </a:solidFill>
            <a:round/>
          </a:ln>
          <a:effectLst>
            <a:glow rad="63500">
              <a:schemeClr val="accent1">
                <a:satMod val="175000"/>
                <a:alpha val="40000"/>
              </a:schemeClr>
            </a:glow>
          </a:effectLst>
        </p:spPr>
        <p:style>
          <a:lnRef idx="0">
            <a:scrgbClr r="0" g="0" b="0"/>
          </a:lnRef>
          <a:fillRef idx="0">
            <a:scrgbClr r="0" g="0" b="0"/>
          </a:fillRef>
          <a:effectRef idx="0">
            <a:scrgbClr r="0" g="0" b="0"/>
          </a:effectRef>
          <a:fontRef idx="minor"/>
        </p:style>
      </p:sp>
      <p:sp>
        <p:nvSpPr>
          <p:cNvPr id="75" name="CustomShape 11">
            <a:extLst>
              <a:ext uri="{FF2B5EF4-FFF2-40B4-BE49-F238E27FC236}">
                <a16:creationId xmlns:a16="http://schemas.microsoft.com/office/drawing/2014/main" id="{296BDDE4-52D6-48CB-878A-E660D6D72241}"/>
              </a:ext>
            </a:extLst>
          </p:cNvPr>
          <p:cNvSpPr/>
          <p:nvPr/>
        </p:nvSpPr>
        <p:spPr>
          <a:xfrm>
            <a:off x="7447277" y="5556154"/>
            <a:ext cx="1713808" cy="239079"/>
          </a:xfrm>
          <a:prstGeom prst="rect">
            <a:avLst/>
          </a:prstGeom>
          <a:noFill/>
          <a:ln w="28575">
            <a:solidFill>
              <a:srgbClr val="00B050"/>
            </a:solidFill>
            <a:round/>
          </a:ln>
          <a:effectLst>
            <a:glow rad="63500">
              <a:schemeClr val="accent1">
                <a:satMod val="175000"/>
                <a:alpha val="40000"/>
              </a:schemeClr>
            </a:glow>
          </a:effectLst>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91982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A25E0FD-C757-4653-810F-D98672F57BEC}"/>
              </a:ext>
            </a:extLst>
          </p:cNvPr>
          <p:cNvSpPr txBox="1">
            <a:spLocks/>
          </p:cNvSpPr>
          <p:nvPr/>
        </p:nvSpPr>
        <p:spPr>
          <a:xfrm>
            <a:off x="588247" y="705820"/>
            <a:ext cx="11058461" cy="1025921"/>
          </a:xfrm>
          <a:prstGeom prst="rect">
            <a:avLst/>
          </a:prstGeom>
        </p:spPr>
        <p:txBody>
          <a:bodyPr vert="horz" lIns="91440" tIns="45720" rIns="91440" bIns="45720" rtlCol="0" anchor="t" anchorCtr="0">
            <a:noAutofit/>
          </a:bodyPr>
          <a:lstStyle>
            <a:lvl1pPr algn="l" defTabSz="609585" rtl="0" eaLnBrk="1" latinLnBrk="0" hangingPunct="1">
              <a:spcBef>
                <a:spcPct val="0"/>
              </a:spcBef>
              <a:buNone/>
              <a:defRPr sz="5867" kern="1200">
                <a:solidFill>
                  <a:schemeClr val="bg1"/>
                </a:solidFill>
                <a:latin typeface="DIN Alternate Bold"/>
                <a:ea typeface="+mj-ea"/>
                <a:cs typeface="DIN Alternate Bold"/>
              </a:defRPr>
            </a:lvl1p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DIN Alternate Bold"/>
                <a:ea typeface="ＭＳ Ｐゴシック"/>
              </a:rPr>
              <a:t>Image-based Network: Input</a:t>
            </a:r>
          </a:p>
        </p:txBody>
      </p:sp>
      <p:sp>
        <p:nvSpPr>
          <p:cNvPr id="17" name="CustomShape 7">
            <a:extLst>
              <a:ext uri="{FF2B5EF4-FFF2-40B4-BE49-F238E27FC236}">
                <a16:creationId xmlns:a16="http://schemas.microsoft.com/office/drawing/2014/main" id="{792A8A91-D275-4306-915E-91854470B1CB}"/>
              </a:ext>
            </a:extLst>
          </p:cNvPr>
          <p:cNvSpPr>
            <a:spLocks noChangeAspect="1"/>
          </p:cNvSpPr>
          <p:nvPr/>
        </p:nvSpPr>
        <p:spPr>
          <a:xfrm>
            <a:off x="7207200" y="2944516"/>
            <a:ext cx="1354153" cy="584563"/>
          </a:xfrm>
          <a:prstGeom prst="rightArrow">
            <a:avLst>
              <a:gd name="adj1" fmla="val 50000"/>
              <a:gd name="adj2" fmla="val 50000"/>
            </a:avLst>
          </a:prstGeom>
          <a:gradFill rotWithShape="0">
            <a:gsLst>
              <a:gs pos="0">
                <a:srgbClr val="70000C"/>
              </a:gs>
              <a:gs pos="100000">
                <a:srgbClr val="920011"/>
              </a:gs>
            </a:gsLst>
            <a:lin ang="16200000"/>
          </a:gradFill>
          <a:ln>
            <a:solidFill>
              <a:srgbClr val="890A19"/>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4" name="Group 3">
            <a:extLst>
              <a:ext uri="{FF2B5EF4-FFF2-40B4-BE49-F238E27FC236}">
                <a16:creationId xmlns:a16="http://schemas.microsoft.com/office/drawing/2014/main" id="{3A532B9F-0550-4FF7-9443-72530A4DE15A}"/>
              </a:ext>
            </a:extLst>
          </p:cNvPr>
          <p:cNvGrpSpPr>
            <a:grpSpLocks noChangeAspect="1"/>
          </p:cNvGrpSpPr>
          <p:nvPr/>
        </p:nvGrpSpPr>
        <p:grpSpPr>
          <a:xfrm>
            <a:off x="8750880" y="1987420"/>
            <a:ext cx="3049557" cy="3384731"/>
            <a:chOff x="8750880" y="1774440"/>
            <a:chExt cx="3239640" cy="3595706"/>
          </a:xfrm>
        </p:grpSpPr>
        <p:pic>
          <p:nvPicPr>
            <p:cNvPr id="23" name="Picture 29">
              <a:extLst>
                <a:ext uri="{FF2B5EF4-FFF2-40B4-BE49-F238E27FC236}">
                  <a16:creationId xmlns:a16="http://schemas.microsoft.com/office/drawing/2014/main" id="{83142778-18B3-4208-8CB1-056AD1D68173}"/>
                </a:ext>
              </a:extLst>
            </p:cNvPr>
            <p:cNvPicPr/>
            <p:nvPr/>
          </p:nvPicPr>
          <p:blipFill>
            <a:blip r:embed="rId3">
              <a:extLst>
                <a:ext uri="{28A0092B-C50C-407E-A947-70E740481C1C}">
                  <a14:useLocalDpi xmlns:a14="http://schemas.microsoft.com/office/drawing/2010/main" val="0"/>
                </a:ext>
              </a:extLst>
            </a:blip>
            <a:srcRect/>
            <a:stretch/>
          </p:blipFill>
          <p:spPr>
            <a:xfrm>
              <a:off x="8750880" y="2198853"/>
              <a:ext cx="3239640" cy="3171293"/>
            </a:xfrm>
            <a:prstGeom prst="rect">
              <a:avLst/>
            </a:prstGeom>
            <a:ln>
              <a:noFill/>
            </a:ln>
          </p:spPr>
        </p:pic>
        <p:sp>
          <p:nvSpPr>
            <p:cNvPr id="24" name="CustomShape 8">
              <a:extLst>
                <a:ext uri="{FF2B5EF4-FFF2-40B4-BE49-F238E27FC236}">
                  <a16:creationId xmlns:a16="http://schemas.microsoft.com/office/drawing/2014/main" id="{DC172828-749F-41F3-926A-EB32BC3BD566}"/>
                </a:ext>
              </a:extLst>
            </p:cNvPr>
            <p:cNvSpPr/>
            <p:nvPr/>
          </p:nvSpPr>
          <p:spPr>
            <a:xfrm>
              <a:off x="9217799" y="1774440"/>
              <a:ext cx="2714904" cy="39080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000000"/>
                  </a:solidFill>
                  <a:latin typeface="Arial"/>
                  <a:ea typeface="ＭＳ Ｐゴシック"/>
                </a:rPr>
                <a:t>Neural network input</a:t>
              </a:r>
              <a:endParaRPr lang="en-US" sz="1800" b="0" strike="noStrike" spc="-1" dirty="0">
                <a:latin typeface="Arial"/>
              </a:endParaRPr>
            </a:p>
          </p:txBody>
        </p:sp>
      </p:grpSp>
      <p:grpSp>
        <p:nvGrpSpPr>
          <p:cNvPr id="2" name="Group 1">
            <a:extLst>
              <a:ext uri="{FF2B5EF4-FFF2-40B4-BE49-F238E27FC236}">
                <a16:creationId xmlns:a16="http://schemas.microsoft.com/office/drawing/2014/main" id="{3558C10D-6C4F-4A9C-B06F-C960C69A5473}"/>
              </a:ext>
            </a:extLst>
          </p:cNvPr>
          <p:cNvGrpSpPr>
            <a:grpSpLocks noChangeAspect="1"/>
          </p:cNvGrpSpPr>
          <p:nvPr/>
        </p:nvGrpSpPr>
        <p:grpSpPr>
          <a:xfrm>
            <a:off x="445987" y="1569026"/>
            <a:ext cx="6354661" cy="2471771"/>
            <a:chOff x="376200" y="1306440"/>
            <a:chExt cx="6750756" cy="2625840"/>
          </a:xfrm>
        </p:grpSpPr>
        <p:sp>
          <p:nvSpPr>
            <p:cNvPr id="13" name="CustomShape 5">
              <a:extLst>
                <a:ext uri="{FF2B5EF4-FFF2-40B4-BE49-F238E27FC236}">
                  <a16:creationId xmlns:a16="http://schemas.microsoft.com/office/drawing/2014/main" id="{63D0C42B-1BBC-4129-8EB6-A3A473A0BA2F}"/>
                </a:ext>
              </a:extLst>
            </p:cNvPr>
            <p:cNvSpPr/>
            <p:nvPr/>
          </p:nvSpPr>
          <p:spPr>
            <a:xfrm>
              <a:off x="376200" y="1306440"/>
              <a:ext cx="6750720" cy="2625840"/>
            </a:xfrm>
            <a:prstGeom prst="rect">
              <a:avLst/>
            </a:prstGeom>
            <a:noFill/>
            <a:ln>
              <a:solidFill>
                <a:srgbClr val="FF0000"/>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18" name="Picture 3">
              <a:extLst>
                <a:ext uri="{FF2B5EF4-FFF2-40B4-BE49-F238E27FC236}">
                  <a16:creationId xmlns:a16="http://schemas.microsoft.com/office/drawing/2014/main" id="{E6A61F6D-44C8-4B99-83F5-0ACDFA813B14}"/>
                </a:ext>
              </a:extLst>
            </p:cNvPr>
            <p:cNvPicPr/>
            <p:nvPr/>
          </p:nvPicPr>
          <p:blipFill>
            <a:blip r:embed="rId4">
              <a:extLst>
                <a:ext uri="{28A0092B-C50C-407E-A947-70E740481C1C}">
                  <a14:useLocalDpi xmlns:a14="http://schemas.microsoft.com/office/drawing/2010/main" val="0"/>
                </a:ext>
              </a:extLst>
            </a:blip>
            <a:srcRect/>
            <a:stretch/>
          </p:blipFill>
          <p:spPr>
            <a:xfrm>
              <a:off x="460341" y="1688016"/>
              <a:ext cx="2154797" cy="2135208"/>
            </a:xfrm>
            <a:prstGeom prst="rect">
              <a:avLst/>
            </a:prstGeom>
            <a:ln>
              <a:noFill/>
            </a:ln>
          </p:spPr>
        </p:pic>
        <p:pic>
          <p:nvPicPr>
            <p:cNvPr id="19" name="Picture 5">
              <a:extLst>
                <a:ext uri="{FF2B5EF4-FFF2-40B4-BE49-F238E27FC236}">
                  <a16:creationId xmlns:a16="http://schemas.microsoft.com/office/drawing/2014/main" id="{8FC4526B-F57B-4F52-8DDB-C0041C23F7C6}"/>
                </a:ext>
              </a:extLst>
            </p:cNvPr>
            <p:cNvPicPr/>
            <p:nvPr/>
          </p:nvPicPr>
          <p:blipFill>
            <a:blip r:embed="rId5">
              <a:extLst>
                <a:ext uri="{28A0092B-C50C-407E-A947-70E740481C1C}">
                  <a14:useLocalDpi xmlns:a14="http://schemas.microsoft.com/office/drawing/2010/main" val="0"/>
                </a:ext>
              </a:extLst>
            </a:blip>
            <a:srcRect/>
            <a:stretch/>
          </p:blipFill>
          <p:spPr>
            <a:xfrm>
              <a:off x="2670840" y="1699911"/>
              <a:ext cx="2159640" cy="2125820"/>
            </a:xfrm>
            <a:prstGeom prst="rect">
              <a:avLst/>
            </a:prstGeom>
            <a:ln>
              <a:noFill/>
            </a:ln>
          </p:spPr>
        </p:pic>
        <p:pic>
          <p:nvPicPr>
            <p:cNvPr id="20" name="Picture 9">
              <a:extLst>
                <a:ext uri="{FF2B5EF4-FFF2-40B4-BE49-F238E27FC236}">
                  <a16:creationId xmlns:a16="http://schemas.microsoft.com/office/drawing/2014/main" id="{70EC8A6D-B84A-47A8-9980-CA66F1D0FF84}"/>
                </a:ext>
              </a:extLst>
            </p:cNvPr>
            <p:cNvPicPr/>
            <p:nvPr/>
          </p:nvPicPr>
          <p:blipFill>
            <a:blip r:embed="rId6">
              <a:extLst>
                <a:ext uri="{28A0092B-C50C-407E-A947-70E740481C1C}">
                  <a14:useLocalDpi xmlns:a14="http://schemas.microsoft.com/office/drawing/2010/main" val="0"/>
                </a:ext>
              </a:extLst>
            </a:blip>
            <a:srcRect/>
            <a:stretch/>
          </p:blipFill>
          <p:spPr>
            <a:xfrm>
              <a:off x="4888080" y="1694415"/>
              <a:ext cx="2159640" cy="2136811"/>
            </a:xfrm>
            <a:prstGeom prst="rect">
              <a:avLst/>
            </a:prstGeom>
            <a:ln>
              <a:noFill/>
            </a:ln>
          </p:spPr>
        </p:pic>
        <p:grpSp>
          <p:nvGrpSpPr>
            <p:cNvPr id="25" name="Group 9">
              <a:extLst>
                <a:ext uri="{FF2B5EF4-FFF2-40B4-BE49-F238E27FC236}">
                  <a16:creationId xmlns:a16="http://schemas.microsoft.com/office/drawing/2014/main" id="{C900043A-E6BF-4C21-86AD-4CF470A824A3}"/>
                </a:ext>
              </a:extLst>
            </p:cNvPr>
            <p:cNvGrpSpPr/>
            <p:nvPr/>
          </p:nvGrpSpPr>
          <p:grpSpPr>
            <a:xfrm>
              <a:off x="838440" y="1324440"/>
              <a:ext cx="6288516" cy="396546"/>
              <a:chOff x="838440" y="1324440"/>
              <a:chExt cx="6288516" cy="396546"/>
            </a:xfrm>
          </p:grpSpPr>
          <p:sp>
            <p:nvSpPr>
              <p:cNvPr id="26" name="CustomShape 10">
                <a:extLst>
                  <a:ext uri="{FF2B5EF4-FFF2-40B4-BE49-F238E27FC236}">
                    <a16:creationId xmlns:a16="http://schemas.microsoft.com/office/drawing/2014/main" id="{63B27E94-FAA7-40A6-978D-DC260328ED3E}"/>
                  </a:ext>
                </a:extLst>
              </p:cNvPr>
              <p:cNvSpPr/>
              <p:nvPr/>
            </p:nvSpPr>
            <p:spPr>
              <a:xfrm>
                <a:off x="3095716" y="1324440"/>
                <a:ext cx="1474048" cy="39080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000000"/>
                    </a:solidFill>
                    <a:latin typeface="Arial"/>
                    <a:ea typeface="ＭＳ Ｐゴシック"/>
                  </a:rPr>
                  <a:t>DCP Angio</a:t>
                </a:r>
                <a:endParaRPr lang="en-US" sz="1800" b="0" strike="noStrike" spc="-1" dirty="0">
                  <a:latin typeface="Arial"/>
                </a:endParaRPr>
              </a:p>
            </p:txBody>
          </p:sp>
          <p:sp>
            <p:nvSpPr>
              <p:cNvPr id="27" name="CustomShape 11">
                <a:extLst>
                  <a:ext uri="{FF2B5EF4-FFF2-40B4-BE49-F238E27FC236}">
                    <a16:creationId xmlns:a16="http://schemas.microsoft.com/office/drawing/2014/main" id="{96BA5DC5-A921-483F-BD47-B60ECFDC6119}"/>
                  </a:ext>
                </a:extLst>
              </p:cNvPr>
              <p:cNvSpPr/>
              <p:nvPr/>
            </p:nvSpPr>
            <p:spPr>
              <a:xfrm>
                <a:off x="838440" y="1324440"/>
                <a:ext cx="1393200" cy="39080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Arial"/>
                    <a:ea typeface="ＭＳ Ｐゴシック"/>
                  </a:rPr>
                  <a:t>SCP Angio</a:t>
                </a:r>
                <a:endParaRPr lang="en-US" sz="1800" b="0" strike="noStrike" spc="-1" dirty="0">
                  <a:latin typeface="Arial"/>
                </a:endParaRPr>
              </a:p>
            </p:txBody>
          </p:sp>
          <p:sp>
            <p:nvSpPr>
              <p:cNvPr id="28" name="CustomShape 12">
                <a:extLst>
                  <a:ext uri="{FF2B5EF4-FFF2-40B4-BE49-F238E27FC236}">
                    <a16:creationId xmlns:a16="http://schemas.microsoft.com/office/drawing/2014/main" id="{1FD28E7B-E8C3-4B95-96B6-919CA500F5B5}"/>
                  </a:ext>
                </a:extLst>
              </p:cNvPr>
              <p:cNvSpPr/>
              <p:nvPr/>
            </p:nvSpPr>
            <p:spPr>
              <a:xfrm>
                <a:off x="4808841" y="1330178"/>
                <a:ext cx="2318115" cy="39080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000000"/>
                    </a:solidFill>
                    <a:latin typeface="Arial"/>
                    <a:ea typeface="ＭＳ Ｐゴシック"/>
                  </a:rPr>
                  <a:t>MIP Segmentation</a:t>
                </a:r>
                <a:endParaRPr lang="en-US" sz="1800" b="0" strike="noStrike" spc="-1" dirty="0">
                  <a:latin typeface="Arial"/>
                </a:endParaRPr>
              </a:p>
            </p:txBody>
          </p:sp>
        </p:grpSp>
      </p:grpSp>
      <p:grpSp>
        <p:nvGrpSpPr>
          <p:cNvPr id="3" name="Group 2">
            <a:extLst>
              <a:ext uri="{FF2B5EF4-FFF2-40B4-BE49-F238E27FC236}">
                <a16:creationId xmlns:a16="http://schemas.microsoft.com/office/drawing/2014/main" id="{05242298-3C0A-4D37-9EDC-147B80471805}"/>
              </a:ext>
            </a:extLst>
          </p:cNvPr>
          <p:cNvGrpSpPr>
            <a:grpSpLocks noChangeAspect="1"/>
          </p:cNvGrpSpPr>
          <p:nvPr/>
        </p:nvGrpSpPr>
        <p:grpSpPr>
          <a:xfrm>
            <a:off x="3700913" y="4379923"/>
            <a:ext cx="4241711" cy="2231604"/>
            <a:chOff x="3597265" y="4205221"/>
            <a:chExt cx="4846680" cy="2549883"/>
          </a:xfrm>
        </p:grpSpPr>
        <p:grpSp>
          <p:nvGrpSpPr>
            <p:cNvPr id="9" name="Group 2">
              <a:extLst>
                <a:ext uri="{FF2B5EF4-FFF2-40B4-BE49-F238E27FC236}">
                  <a16:creationId xmlns:a16="http://schemas.microsoft.com/office/drawing/2014/main" id="{6912C1CC-B182-4501-855C-3680FBC90250}"/>
                </a:ext>
              </a:extLst>
            </p:cNvPr>
            <p:cNvGrpSpPr/>
            <p:nvPr/>
          </p:nvGrpSpPr>
          <p:grpSpPr>
            <a:xfrm>
              <a:off x="3878425" y="4205221"/>
              <a:ext cx="4446126" cy="390810"/>
              <a:chOff x="3878425" y="4205221"/>
              <a:chExt cx="4446126" cy="390810"/>
            </a:xfrm>
          </p:grpSpPr>
          <p:sp>
            <p:nvSpPr>
              <p:cNvPr id="11" name="CustomShape 3">
                <a:extLst>
                  <a:ext uri="{FF2B5EF4-FFF2-40B4-BE49-F238E27FC236}">
                    <a16:creationId xmlns:a16="http://schemas.microsoft.com/office/drawing/2014/main" id="{11931EA5-864B-4984-90B9-54FED1F8C114}"/>
                  </a:ext>
                </a:extLst>
              </p:cNvPr>
              <p:cNvSpPr/>
              <p:nvPr/>
            </p:nvSpPr>
            <p:spPr>
              <a:xfrm>
                <a:off x="3878425" y="4205221"/>
                <a:ext cx="1962125" cy="39080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pc="-1" dirty="0">
                    <a:solidFill>
                      <a:srgbClr val="000000"/>
                    </a:solidFill>
                    <a:latin typeface="Arial"/>
                    <a:ea typeface="ＭＳ Ｐゴシック"/>
                  </a:rPr>
                  <a:t>OCTA </a:t>
                </a:r>
                <a:r>
                  <a:rPr lang="en-US" sz="1800" b="0" strike="noStrike" spc="-1" dirty="0">
                    <a:solidFill>
                      <a:srgbClr val="000000"/>
                    </a:solidFill>
                    <a:latin typeface="Arial"/>
                    <a:ea typeface="ＭＳ Ｐゴシック"/>
                  </a:rPr>
                  <a:t>SCP Seg.</a:t>
                </a:r>
                <a:endParaRPr lang="en-US" sz="1800" b="0" strike="noStrike" spc="-1" dirty="0">
                  <a:latin typeface="Arial"/>
                </a:endParaRPr>
              </a:p>
            </p:txBody>
          </p:sp>
          <p:sp>
            <p:nvSpPr>
              <p:cNvPr id="12" name="CustomShape 4">
                <a:extLst>
                  <a:ext uri="{FF2B5EF4-FFF2-40B4-BE49-F238E27FC236}">
                    <a16:creationId xmlns:a16="http://schemas.microsoft.com/office/drawing/2014/main" id="{B4D1A2DC-36B6-41DF-96CB-7497BBB27347}"/>
                  </a:ext>
                </a:extLst>
              </p:cNvPr>
              <p:cNvSpPr/>
              <p:nvPr/>
            </p:nvSpPr>
            <p:spPr>
              <a:xfrm>
                <a:off x="6235222" y="4205223"/>
                <a:ext cx="2089329" cy="39080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000000"/>
                    </a:solidFill>
                    <a:latin typeface="Arial"/>
                    <a:ea typeface="ＭＳ Ｐゴシック"/>
                  </a:rPr>
                  <a:t>OCTA DCP Seg.</a:t>
                </a:r>
                <a:endParaRPr lang="en-US" sz="1800" b="0" strike="noStrike" spc="-1" dirty="0">
                  <a:latin typeface="Arial"/>
                </a:endParaRPr>
              </a:p>
            </p:txBody>
          </p:sp>
        </p:grpSp>
        <p:pic>
          <p:nvPicPr>
            <p:cNvPr id="21" name="Picture 13">
              <a:extLst>
                <a:ext uri="{FF2B5EF4-FFF2-40B4-BE49-F238E27FC236}">
                  <a16:creationId xmlns:a16="http://schemas.microsoft.com/office/drawing/2014/main" id="{9524B827-030A-4DAB-B09B-90C9345BB3FD}"/>
                </a:ext>
              </a:extLst>
            </p:cNvPr>
            <p:cNvPicPr/>
            <p:nvPr/>
          </p:nvPicPr>
          <p:blipFill>
            <a:blip r:embed="rId7">
              <a:extLst>
                <a:ext uri="{28A0092B-C50C-407E-A947-70E740481C1C}">
                  <a14:useLocalDpi xmlns:a14="http://schemas.microsoft.com/office/drawing/2010/main" val="0"/>
                </a:ext>
              </a:extLst>
            </a:blip>
            <a:srcRect/>
            <a:stretch/>
          </p:blipFill>
          <p:spPr>
            <a:xfrm>
              <a:off x="3779665" y="4568161"/>
              <a:ext cx="2159640" cy="2145241"/>
            </a:xfrm>
            <a:prstGeom prst="rect">
              <a:avLst/>
            </a:prstGeom>
            <a:ln>
              <a:noFill/>
            </a:ln>
          </p:spPr>
        </p:pic>
        <p:pic>
          <p:nvPicPr>
            <p:cNvPr id="22" name="Picture 25">
              <a:extLst>
                <a:ext uri="{FF2B5EF4-FFF2-40B4-BE49-F238E27FC236}">
                  <a16:creationId xmlns:a16="http://schemas.microsoft.com/office/drawing/2014/main" id="{5F045A8E-9C17-4483-A321-95AC50D632FF}"/>
                </a:ext>
              </a:extLst>
            </p:cNvPr>
            <p:cNvPicPr/>
            <p:nvPr/>
          </p:nvPicPr>
          <p:blipFill>
            <a:blip r:embed="rId8">
              <a:extLst>
                <a:ext uri="{28A0092B-C50C-407E-A947-70E740481C1C}">
                  <a14:useLocalDpi xmlns:a14="http://schemas.microsoft.com/office/drawing/2010/main" val="0"/>
                </a:ext>
              </a:extLst>
            </a:blip>
            <a:srcRect/>
            <a:stretch/>
          </p:blipFill>
          <p:spPr>
            <a:xfrm>
              <a:off x="6223632" y="4568157"/>
              <a:ext cx="2152089" cy="2152088"/>
            </a:xfrm>
            <a:prstGeom prst="rect">
              <a:avLst/>
            </a:prstGeom>
            <a:ln>
              <a:noFill/>
            </a:ln>
          </p:spPr>
        </p:pic>
        <p:sp>
          <p:nvSpPr>
            <p:cNvPr id="29" name="CustomShape 16">
              <a:extLst>
                <a:ext uri="{FF2B5EF4-FFF2-40B4-BE49-F238E27FC236}">
                  <a16:creationId xmlns:a16="http://schemas.microsoft.com/office/drawing/2014/main" id="{56CFE7E6-6225-476F-8204-55C6248ECA17}"/>
                </a:ext>
              </a:extLst>
            </p:cNvPr>
            <p:cNvSpPr/>
            <p:nvPr/>
          </p:nvSpPr>
          <p:spPr>
            <a:xfrm>
              <a:off x="3597265" y="4217464"/>
              <a:ext cx="4846680" cy="2537640"/>
            </a:xfrm>
            <a:prstGeom prst="rect">
              <a:avLst/>
            </a:prstGeom>
            <a:noFill/>
            <a:ln>
              <a:solidFill>
                <a:srgbClr val="00B0F0"/>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30" name="CustomShape 6">
            <a:extLst>
              <a:ext uri="{FF2B5EF4-FFF2-40B4-BE49-F238E27FC236}">
                <a16:creationId xmlns:a16="http://schemas.microsoft.com/office/drawing/2014/main" id="{C73C1AEB-E224-4A5F-8680-5AC60790E55E}"/>
              </a:ext>
            </a:extLst>
          </p:cNvPr>
          <p:cNvSpPr/>
          <p:nvPr/>
        </p:nvSpPr>
        <p:spPr>
          <a:xfrm flipH="1" flipV="1">
            <a:off x="6576480" y="3888000"/>
            <a:ext cx="276568" cy="491924"/>
          </a:xfrm>
          <a:custGeom>
            <a:avLst/>
            <a:gdLst/>
            <a:ahLst/>
            <a:cxnLst/>
            <a:rect l="l" t="t" r="r" b="b"/>
            <a:pathLst>
              <a:path w="21600" h="21600">
                <a:moveTo>
                  <a:pt x="0" y="0"/>
                </a:moveTo>
                <a:lnTo>
                  <a:pt x="21600" y="21600"/>
                </a:lnTo>
              </a:path>
            </a:pathLst>
          </a:cu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1" name="CustomShape 13">
            <a:extLst>
              <a:ext uri="{FF2B5EF4-FFF2-40B4-BE49-F238E27FC236}">
                <a16:creationId xmlns:a16="http://schemas.microsoft.com/office/drawing/2014/main" id="{7C82B0F8-5FD7-4DF5-9FB6-5C246C3AF53C}"/>
              </a:ext>
            </a:extLst>
          </p:cNvPr>
          <p:cNvSpPr/>
          <p:nvPr/>
        </p:nvSpPr>
        <p:spPr>
          <a:xfrm flipV="1">
            <a:off x="4828442" y="3888720"/>
            <a:ext cx="482277" cy="510998"/>
          </a:xfrm>
          <a:custGeom>
            <a:avLst/>
            <a:gdLst/>
            <a:ahLst/>
            <a:cxnLst/>
            <a:rect l="l" t="t" r="r" b="b"/>
            <a:pathLst>
              <a:path w="21600" h="21600">
                <a:moveTo>
                  <a:pt x="0" y="0"/>
                </a:moveTo>
                <a:lnTo>
                  <a:pt x="21600" y="21600"/>
                </a:lnTo>
              </a:path>
            </a:pathLst>
          </a:cu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extLst>
      <p:ext uri="{BB962C8B-B14F-4D97-AF65-F5344CB8AC3E}">
        <p14:creationId xmlns:p14="http://schemas.microsoft.com/office/powerpoint/2010/main" val="690824888"/>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24116</TotalTime>
  <Words>5275</Words>
  <Application>Microsoft Office PowerPoint</Application>
  <PresentationFormat>Widescreen</PresentationFormat>
  <Paragraphs>571</Paragraphs>
  <Slides>43</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Calibri</vt:lpstr>
      <vt:lpstr>Cambria Math</vt:lpstr>
      <vt:lpstr>Courier New</vt:lpstr>
      <vt:lpstr>DIN Alternate Bold</vt:lpstr>
      <vt:lpstr>Helvetica</vt:lpstr>
      <vt:lpstr>Helvetica Neue</vt:lpstr>
      <vt:lpstr>Symbol</vt:lpstr>
      <vt:lpstr>Times New Roman</vt:lpstr>
      <vt:lpstr>Trebuchet MS</vt:lpstr>
      <vt:lpstr>Wingdings</vt:lpstr>
      <vt:lpstr>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machine &amp; deep learning</vt:lpstr>
      <vt:lpstr>What is machine learning?</vt:lpstr>
      <vt:lpstr>Typical machine learning problems</vt:lpstr>
      <vt:lpstr>Classification</vt:lpstr>
      <vt:lpstr>Neural signals</vt:lpstr>
      <vt:lpstr>Neural Network &amp; DNN</vt:lpstr>
      <vt:lpstr>Epoch </vt:lpstr>
      <vt:lpstr>Overfitting &amp; Underfitting</vt:lpstr>
      <vt:lpstr>PowerPoint Presentation</vt:lpstr>
      <vt:lpstr>PowerPoint Presentation</vt:lpstr>
      <vt:lpstr>PowerPoint Presentation</vt:lpstr>
      <vt:lpstr>ResNet Residual Blocks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Yu</dc:creator>
  <cp:lastModifiedBy>Cyrus WaChong</cp:lastModifiedBy>
  <cp:revision>202</cp:revision>
  <dcterms:created xsi:type="dcterms:W3CDTF">2020-04-01T22:14:23Z</dcterms:created>
  <dcterms:modified xsi:type="dcterms:W3CDTF">2021-03-29T02:52:38Z</dcterms:modified>
</cp:coreProperties>
</file>